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5" r:id="rId4"/>
    <p:sldMasterId id="2147483874" r:id="rId5"/>
    <p:sldMasterId id="2147483902" r:id="rId6"/>
    <p:sldMasterId id="2147483910" r:id="rId7"/>
    <p:sldMasterId id="2147483947" r:id="rId8"/>
    <p:sldMasterId id="2147483955" r:id="rId9"/>
    <p:sldMasterId id="2147483963" r:id="rId10"/>
    <p:sldMasterId id="2147483966" r:id="rId11"/>
    <p:sldMasterId id="2147483968" r:id="rId12"/>
  </p:sldMasterIdLst>
  <p:notesMasterIdLst>
    <p:notesMasterId r:id="rId24"/>
  </p:notesMasterIdLst>
  <p:handoutMasterIdLst>
    <p:handoutMasterId r:id="rId25"/>
  </p:handoutMasterIdLst>
  <p:sldIdLst>
    <p:sldId id="2146847679" r:id="rId13"/>
    <p:sldId id="2146847778" r:id="rId14"/>
    <p:sldId id="2146847777" r:id="rId15"/>
    <p:sldId id="2146847675" r:id="rId16"/>
    <p:sldId id="2146847678" r:id="rId17"/>
    <p:sldId id="2146847780" r:id="rId18"/>
    <p:sldId id="2146847676" r:id="rId19"/>
    <p:sldId id="2146847782" r:id="rId20"/>
    <p:sldId id="2146847677" r:id="rId21"/>
    <p:sldId id="2146847781" r:id="rId22"/>
    <p:sldId id="2146847696" r:id="rId2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lorida Region - Minor Market" id="{5F4392D0-B156-4350-BB58-C9BC263D7677}">
          <p14:sldIdLst>
            <p14:sldId id="2146847679"/>
          </p14:sldIdLst>
        </p14:section>
        <p14:section name="Backdrop" id="{823012BF-4FCE-4A2C-985E-44546782B9F3}">
          <p14:sldIdLst>
            <p14:sldId id="2146847778"/>
            <p14:sldId id="2146847777"/>
          </p14:sldIdLst>
        </p14:section>
        <p14:section name="Map" id="{756300E1-093C-4F96-95DC-CF6C34951286}">
          <p14:sldIdLst>
            <p14:sldId id="2146847675"/>
          </p14:sldIdLst>
        </p14:section>
        <p14:section name="Florida Core" id="{BDD9A131-B55F-444A-9747-7D96634983AE}">
          <p14:sldIdLst>
            <p14:sldId id="2146847678"/>
            <p14:sldId id="2146847780"/>
          </p14:sldIdLst>
        </p14:section>
        <p14:section name="Florida Panhandle" id="{CF3FACBF-1810-478A-B468-01955121AC2A}">
          <p14:sldIdLst>
            <p14:sldId id="2146847676"/>
            <p14:sldId id="2146847782"/>
          </p14:sldIdLst>
        </p14:section>
        <p14:section name="Florida Shore" id="{58E89615-0150-43B5-A371-9A11C711E33B}">
          <p14:sldIdLst>
            <p14:sldId id="2146847677"/>
            <p14:sldId id="2146847781"/>
          </p14:sldIdLst>
        </p14:section>
        <p14:section name="Q&amp;A" id="{8EA3B010-C0E4-42DA-AED5-C4F1A037F027}">
          <p14:sldIdLst>
            <p14:sldId id="2146847696"/>
          </p14:sldIdLst>
        </p14:section>
      </p14:sectionLst>
    </p:ext>
    <p:ext uri="{EFAFB233-063F-42B5-8137-9DF3F51BA10A}">
      <p15:sldGuideLst xmlns:p15="http://schemas.microsoft.com/office/powerpoint/2012/main">
        <p15:guide id="1" pos="1044" userDrawn="1">
          <p15:clr>
            <a:srgbClr val="A4A3A4"/>
          </p15:clr>
        </p15:guide>
        <p15:guide id="2" pos="1824" userDrawn="1">
          <p15:clr>
            <a:srgbClr val="A4A3A4"/>
          </p15:clr>
        </p15:guide>
        <p15:guide id="3" orient="horz" pos="2940" userDrawn="1">
          <p15:clr>
            <a:srgbClr val="A4A3A4"/>
          </p15:clr>
        </p15:guide>
        <p15:guide id="5" pos="5544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pos="3072" userDrawn="1">
          <p15:clr>
            <a:srgbClr val="A4A3A4"/>
          </p15:clr>
        </p15:guide>
        <p15:guide id="8" pos="360" userDrawn="1">
          <p15:clr>
            <a:srgbClr val="A4A3A4"/>
          </p15:clr>
        </p15:guide>
        <p15:guide id="9" pos="2256" userDrawn="1">
          <p15:clr>
            <a:srgbClr val="A4A3A4"/>
          </p15:clr>
        </p15:guide>
        <p15:guide id="10" orient="horz" pos="9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5DF"/>
    <a:srgbClr val="A6D4C6"/>
    <a:srgbClr val="47927C"/>
    <a:srgbClr val="EE7755"/>
    <a:srgbClr val="D9D9D9"/>
    <a:srgbClr val="6AB7A0"/>
    <a:srgbClr val="1B314C"/>
    <a:srgbClr val="FF0000"/>
    <a:srgbClr val="002060"/>
    <a:srgbClr val="C3E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480CA-189D-4830-B873-385C466469E4}" v="46" dt="2026-02-19T19:01:41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pos="1044"/>
        <p:guide pos="1824"/>
        <p:guide orient="horz" pos="2940"/>
        <p:guide pos="5544"/>
        <p:guide/>
        <p:guide pos="3072"/>
        <p:guide pos="360"/>
        <p:guide pos="2256"/>
        <p:guide orient="horz" pos="9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handoutMaster" Target="handoutMasters/handout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 Whitaker" userId="b0bcc6db-b43c-40ed-aba9-ce149b1988f8" providerId="ADAL" clId="{F447BE42-3206-4891-98A2-D0061E81E9CF}"/>
    <pc:docChg chg="undo custSel addSld delSld modSld delMainMaster addSection delSection modSection">
      <pc:chgData name="Carl Whitaker" userId="b0bcc6db-b43c-40ed-aba9-ce149b1988f8" providerId="ADAL" clId="{F447BE42-3206-4891-98A2-D0061E81E9CF}" dt="2026-02-19T19:03:15.560" v="1342" actId="207"/>
      <pc:docMkLst>
        <pc:docMk/>
      </pc:docMkLst>
      <pc:sldChg chg="addSp delSp modSp mod">
        <pc:chgData name="Carl Whitaker" userId="b0bcc6db-b43c-40ed-aba9-ce149b1988f8" providerId="ADAL" clId="{F447BE42-3206-4891-98A2-D0061E81E9CF}" dt="2026-02-19T19:01:33.234" v="1316" actId="478"/>
        <pc:sldMkLst>
          <pc:docMk/>
          <pc:sldMk cId="624395532" sldId="2146847675"/>
        </pc:sldMkLst>
        <pc:spChg chg="add del mod">
          <ac:chgData name="Carl Whitaker" userId="b0bcc6db-b43c-40ed-aba9-ce149b1988f8" providerId="ADAL" clId="{F447BE42-3206-4891-98A2-D0061E81E9CF}" dt="2026-02-19T19:01:33.234" v="1316" actId="478"/>
          <ac:spMkLst>
            <pc:docMk/>
            <pc:sldMk cId="624395532" sldId="2146847675"/>
            <ac:spMk id="2" creationId="{8079ADAB-89D5-35F2-FFBF-BC07EF2509B3}"/>
          </ac:spMkLst>
        </pc:spChg>
      </pc:sldChg>
      <pc:sldChg chg="addSp delSp modSp add mod">
        <pc:chgData name="Carl Whitaker" userId="b0bcc6db-b43c-40ed-aba9-ce149b1988f8" providerId="ADAL" clId="{F447BE42-3206-4891-98A2-D0061E81E9CF}" dt="2026-02-19T19:02:14.936" v="1328" actId="207"/>
        <pc:sldMkLst>
          <pc:docMk/>
          <pc:sldMk cId="2671342499" sldId="2146847676"/>
        </pc:sldMkLst>
        <pc:spChg chg="mod">
          <ac:chgData name="Carl Whitaker" userId="b0bcc6db-b43c-40ed-aba9-ce149b1988f8" providerId="ADAL" clId="{F447BE42-3206-4891-98A2-D0061E81E9CF}" dt="2026-02-19T19:02:14.936" v="1328" actId="207"/>
          <ac:spMkLst>
            <pc:docMk/>
            <pc:sldMk cId="2671342499" sldId="2146847676"/>
            <ac:spMk id="7" creationId="{E8223D56-2E58-2F85-EDD7-BBEB2CB9EA56}"/>
          </ac:spMkLst>
        </pc:spChg>
        <pc:graphicFrameChg chg="modGraphic">
          <ac:chgData name="Carl Whitaker" userId="b0bcc6db-b43c-40ed-aba9-ce149b1988f8" providerId="ADAL" clId="{F447BE42-3206-4891-98A2-D0061E81E9CF}" dt="2026-02-19T19:02:08.642" v="1325" actId="207"/>
          <ac:graphicFrameMkLst>
            <pc:docMk/>
            <pc:sldMk cId="2671342499" sldId="2146847676"/>
            <ac:graphicFrameMk id="2" creationId="{53D89F52-8186-23BC-AA49-14313B22409B}"/>
          </ac:graphicFrameMkLst>
        </pc:graphicFrameChg>
        <pc:graphicFrameChg chg="modGraphic">
          <ac:chgData name="Carl Whitaker" userId="b0bcc6db-b43c-40ed-aba9-ce149b1988f8" providerId="ADAL" clId="{F447BE42-3206-4891-98A2-D0061E81E9CF}" dt="2026-02-19T19:02:06.116" v="1324" actId="207"/>
          <ac:graphicFrameMkLst>
            <pc:docMk/>
            <pc:sldMk cId="2671342499" sldId="2146847676"/>
            <ac:graphicFrameMk id="3" creationId="{77E200FF-ECFB-C254-73C6-EA98ED1D11D4}"/>
          </ac:graphicFrameMkLst>
        </pc:graphicFrameChg>
        <pc:graphicFrameChg chg="modGraphic">
          <ac:chgData name="Carl Whitaker" userId="b0bcc6db-b43c-40ed-aba9-ce149b1988f8" providerId="ADAL" clId="{F447BE42-3206-4891-98A2-D0061E81E9CF}" dt="2026-02-19T19:02:09.996" v="1326" actId="207"/>
          <ac:graphicFrameMkLst>
            <pc:docMk/>
            <pc:sldMk cId="2671342499" sldId="2146847676"/>
            <ac:graphicFrameMk id="4" creationId="{BD020728-3FC5-57B9-1405-1087B8E0030F}"/>
          </ac:graphicFrameMkLst>
        </pc:graphicFrameChg>
        <pc:graphicFrameChg chg="add del mod">
          <ac:chgData name="Carl Whitaker" userId="b0bcc6db-b43c-40ed-aba9-ce149b1988f8" providerId="ADAL" clId="{F447BE42-3206-4891-98A2-D0061E81E9CF}" dt="2026-02-19T19:02:11.819" v="1327" actId="478"/>
          <ac:graphicFrameMkLst>
            <pc:docMk/>
            <pc:sldMk cId="2671342499" sldId="2146847676"/>
            <ac:graphicFrameMk id="5" creationId="{CD35FBAD-B3B0-6BDD-42A1-A9E49B4C5995}"/>
          </ac:graphicFrameMkLst>
        </pc:graphicFrameChg>
      </pc:sldChg>
      <pc:sldChg chg="addSp modSp del mod addAnim delAnim modAnim">
        <pc:chgData name="Carl Whitaker" userId="b0bcc6db-b43c-40ed-aba9-ce149b1988f8" providerId="ADAL" clId="{F447BE42-3206-4891-98A2-D0061E81E9CF}" dt="2026-02-19T19:00:33.637" v="1260" actId="2696"/>
        <pc:sldMkLst>
          <pc:docMk/>
          <pc:sldMk cId="2787292403" sldId="2146847676"/>
        </pc:sldMkLst>
        <pc:spChg chg="mod">
          <ac:chgData name="Carl Whitaker" userId="b0bcc6db-b43c-40ed-aba9-ce149b1988f8" providerId="ADAL" clId="{F447BE42-3206-4891-98A2-D0061E81E9CF}" dt="2026-02-19T18:58:19.861" v="1180" actId="20577"/>
          <ac:spMkLst>
            <pc:docMk/>
            <pc:sldMk cId="2787292403" sldId="2146847676"/>
            <ac:spMk id="7" creationId="{E8223D56-2E58-2F85-EDD7-BBEB2CB9EA56}"/>
          </ac:spMkLst>
        </pc:spChg>
        <pc:spChg chg="mod">
          <ac:chgData name="Carl Whitaker" userId="b0bcc6db-b43c-40ed-aba9-ce149b1988f8" providerId="ADAL" clId="{F447BE42-3206-4891-98A2-D0061E81E9CF}" dt="2026-02-05T21:18:37.998" v="36"/>
          <ac:spMkLst>
            <pc:docMk/>
            <pc:sldMk cId="2787292403" sldId="2146847676"/>
            <ac:spMk id="11" creationId="{A17E1B76-BC05-0491-B8AA-D75645CEC60D}"/>
          </ac:spMkLst>
        </pc:spChg>
        <pc:graphicFrameChg chg="add mod ord modGraphic">
          <ac:chgData name="Carl Whitaker" userId="b0bcc6db-b43c-40ed-aba9-ce149b1988f8" providerId="ADAL" clId="{F447BE42-3206-4891-98A2-D0061E81E9CF}" dt="2026-02-05T21:43:04.904" v="1017" actId="20577"/>
          <ac:graphicFrameMkLst>
            <pc:docMk/>
            <pc:sldMk cId="2787292403" sldId="2146847676"/>
            <ac:graphicFrameMk id="2" creationId="{53D89F52-8186-23BC-AA49-14313B22409B}"/>
          </ac:graphicFrameMkLst>
        </pc:graphicFrameChg>
        <pc:graphicFrameChg chg="mod modGraphic">
          <ac:chgData name="Carl Whitaker" userId="b0bcc6db-b43c-40ed-aba9-ce149b1988f8" providerId="ADAL" clId="{F447BE42-3206-4891-98A2-D0061E81E9CF}" dt="2026-02-19T18:58:49.448" v="1231"/>
          <ac:graphicFrameMkLst>
            <pc:docMk/>
            <pc:sldMk cId="2787292403" sldId="2146847676"/>
            <ac:graphicFrameMk id="3" creationId="{77E200FF-ECFB-C254-73C6-EA98ED1D11D4}"/>
          </ac:graphicFrameMkLst>
        </pc:graphicFrameChg>
        <pc:graphicFrameChg chg="add mod ord modGraphic">
          <ac:chgData name="Carl Whitaker" userId="b0bcc6db-b43c-40ed-aba9-ce149b1988f8" providerId="ADAL" clId="{F447BE42-3206-4891-98A2-D0061E81E9CF}" dt="2026-02-05T21:43:51.374" v="1080" actId="20577"/>
          <ac:graphicFrameMkLst>
            <pc:docMk/>
            <pc:sldMk cId="2787292403" sldId="2146847676"/>
            <ac:graphicFrameMk id="4" creationId="{BD020728-3FC5-57B9-1405-1087B8E0030F}"/>
          </ac:graphicFrameMkLst>
        </pc:graphicFrameChg>
      </pc:sldChg>
      <pc:sldChg chg="modSp add mod">
        <pc:chgData name="Carl Whitaker" userId="b0bcc6db-b43c-40ed-aba9-ce149b1988f8" providerId="ADAL" clId="{F447BE42-3206-4891-98A2-D0061E81E9CF}" dt="2026-02-19T19:03:15.560" v="1342" actId="207"/>
        <pc:sldMkLst>
          <pc:docMk/>
          <pc:sldMk cId="55678263" sldId="2146847677"/>
        </pc:sldMkLst>
        <pc:spChg chg="mod">
          <ac:chgData name="Carl Whitaker" userId="b0bcc6db-b43c-40ed-aba9-ce149b1988f8" providerId="ADAL" clId="{F447BE42-3206-4891-98A2-D0061E81E9CF}" dt="2026-02-19T19:02:47.365" v="1333" actId="207"/>
          <ac:spMkLst>
            <pc:docMk/>
            <pc:sldMk cId="55678263" sldId="2146847677"/>
            <ac:spMk id="2" creationId="{39CD6B11-6A79-812C-85AD-AD37D042C4BE}"/>
          </ac:spMkLst>
        </pc:spChg>
        <pc:graphicFrameChg chg="modGraphic">
          <ac:chgData name="Carl Whitaker" userId="b0bcc6db-b43c-40ed-aba9-ce149b1988f8" providerId="ADAL" clId="{F447BE42-3206-4891-98A2-D0061E81E9CF}" dt="2026-02-19T19:03:11.745" v="1340" actId="207"/>
          <ac:graphicFrameMkLst>
            <pc:docMk/>
            <pc:sldMk cId="55678263" sldId="2146847677"/>
            <ac:graphicFrameMk id="3" creationId="{395112DE-A8A2-8521-05B1-13E615C331E5}"/>
          </ac:graphicFrameMkLst>
        </pc:graphicFrameChg>
        <pc:graphicFrameChg chg="modGraphic">
          <ac:chgData name="Carl Whitaker" userId="b0bcc6db-b43c-40ed-aba9-ce149b1988f8" providerId="ADAL" clId="{F447BE42-3206-4891-98A2-D0061E81E9CF}" dt="2026-02-19T19:03:13.726" v="1341" actId="207"/>
          <ac:graphicFrameMkLst>
            <pc:docMk/>
            <pc:sldMk cId="55678263" sldId="2146847677"/>
            <ac:graphicFrameMk id="4" creationId="{7F63D800-D517-D524-9E16-882550C2BA09}"/>
          </ac:graphicFrameMkLst>
        </pc:graphicFrameChg>
        <pc:graphicFrameChg chg="modGraphic">
          <ac:chgData name="Carl Whitaker" userId="b0bcc6db-b43c-40ed-aba9-ce149b1988f8" providerId="ADAL" clId="{F447BE42-3206-4891-98A2-D0061E81E9CF}" dt="2026-02-19T19:03:15.560" v="1342" actId="207"/>
          <ac:graphicFrameMkLst>
            <pc:docMk/>
            <pc:sldMk cId="55678263" sldId="2146847677"/>
            <ac:graphicFrameMk id="5" creationId="{202F8980-31C2-9C20-15A3-13BC9994E21D}"/>
          </ac:graphicFrameMkLst>
        </pc:graphicFrameChg>
      </pc:sldChg>
      <pc:sldChg chg="addSp modSp del mod modAnim">
        <pc:chgData name="Carl Whitaker" userId="b0bcc6db-b43c-40ed-aba9-ce149b1988f8" providerId="ADAL" clId="{F447BE42-3206-4891-98A2-D0061E81E9CF}" dt="2026-02-19T19:00:28.849" v="1258" actId="2696"/>
        <pc:sldMkLst>
          <pc:docMk/>
          <pc:sldMk cId="2555474227" sldId="2146847677"/>
        </pc:sldMkLst>
        <pc:spChg chg="mod">
          <ac:chgData name="Carl Whitaker" userId="b0bcc6db-b43c-40ed-aba9-ce149b1988f8" providerId="ADAL" clId="{F447BE42-3206-4891-98A2-D0061E81E9CF}" dt="2026-02-19T19:00:12.352" v="1242" actId="20577"/>
          <ac:spMkLst>
            <pc:docMk/>
            <pc:sldMk cId="2555474227" sldId="2146847677"/>
            <ac:spMk id="2" creationId="{39CD6B11-6A79-812C-85AD-AD37D042C4BE}"/>
          </ac:spMkLst>
        </pc:spChg>
        <pc:spChg chg="mod">
          <ac:chgData name="Carl Whitaker" userId="b0bcc6db-b43c-40ed-aba9-ce149b1988f8" providerId="ADAL" clId="{F447BE42-3206-4891-98A2-D0061E81E9CF}" dt="2026-02-05T21:18:31.922" v="34"/>
          <ac:spMkLst>
            <pc:docMk/>
            <pc:sldMk cId="2555474227" sldId="2146847677"/>
            <ac:spMk id="11" creationId="{FD109307-5D74-5980-FC4A-6A649823073B}"/>
          </ac:spMkLst>
        </pc:spChg>
        <pc:graphicFrameChg chg="modGraphic">
          <ac:chgData name="Carl Whitaker" userId="b0bcc6db-b43c-40ed-aba9-ce149b1988f8" providerId="ADAL" clId="{F447BE42-3206-4891-98A2-D0061E81E9CF}" dt="2026-02-19T19:00:14.714" v="1247" actId="20577"/>
          <ac:graphicFrameMkLst>
            <pc:docMk/>
            <pc:sldMk cId="2555474227" sldId="2146847677"/>
            <ac:graphicFrameMk id="3" creationId="{395112DE-A8A2-8521-05B1-13E615C331E5}"/>
          </ac:graphicFrameMkLst>
        </pc:graphicFrameChg>
        <pc:graphicFrameChg chg="add mod ord modGraphic">
          <ac:chgData name="Carl Whitaker" userId="b0bcc6db-b43c-40ed-aba9-ce149b1988f8" providerId="ADAL" clId="{F447BE42-3206-4891-98A2-D0061E81E9CF}" dt="2026-02-05T21:35:18.689" v="794" actId="20577"/>
          <ac:graphicFrameMkLst>
            <pc:docMk/>
            <pc:sldMk cId="2555474227" sldId="2146847677"/>
            <ac:graphicFrameMk id="4" creationId="{7F63D800-D517-D524-9E16-882550C2BA09}"/>
          </ac:graphicFrameMkLst>
        </pc:graphicFrameChg>
        <pc:graphicFrameChg chg="add mod ord modGraphic">
          <ac:chgData name="Carl Whitaker" userId="b0bcc6db-b43c-40ed-aba9-ce149b1988f8" providerId="ADAL" clId="{F447BE42-3206-4891-98A2-D0061E81E9CF}" dt="2026-02-05T21:36:18.983" v="873" actId="20577"/>
          <ac:graphicFrameMkLst>
            <pc:docMk/>
            <pc:sldMk cId="2555474227" sldId="2146847677"/>
            <ac:graphicFrameMk id="5" creationId="{202F8980-31C2-9C20-15A3-13BC9994E21D}"/>
          </ac:graphicFrameMkLst>
        </pc:graphicFrameChg>
      </pc:sldChg>
      <pc:sldChg chg="addSp delSp modSp mod modAnim">
        <pc:chgData name="Carl Whitaker" userId="b0bcc6db-b43c-40ed-aba9-ce149b1988f8" providerId="ADAL" clId="{F447BE42-3206-4891-98A2-D0061E81E9CF}" dt="2026-02-19T19:01:20.400" v="1312"/>
        <pc:sldMkLst>
          <pc:docMk/>
          <pc:sldMk cId="880573498" sldId="2146847678"/>
        </pc:sldMkLst>
        <pc:spChg chg="mod">
          <ac:chgData name="Carl Whitaker" userId="b0bcc6db-b43c-40ed-aba9-ce149b1988f8" providerId="ADAL" clId="{F447BE42-3206-4891-98A2-D0061E81E9CF}" dt="2026-02-05T21:18:24.263" v="32" actId="20577"/>
          <ac:spMkLst>
            <pc:docMk/>
            <pc:sldMk cId="880573498" sldId="2146847678"/>
            <ac:spMk id="11" creationId="{4E6E1034-EDF2-ECA2-1129-3E3F686FCAC1}"/>
          </ac:spMkLst>
        </pc:spChg>
        <pc:graphicFrameChg chg="add mod ord modGraphic">
          <ac:chgData name="Carl Whitaker" userId="b0bcc6db-b43c-40ed-aba9-ce149b1988f8" providerId="ADAL" clId="{F447BE42-3206-4891-98A2-D0061E81E9CF}" dt="2026-02-19T19:01:20.400" v="1312"/>
          <ac:graphicFrameMkLst>
            <pc:docMk/>
            <pc:sldMk cId="880573498" sldId="2146847678"/>
            <ac:graphicFrameMk id="4" creationId="{40F6DF59-7C55-4E34-3582-0B04039BBCFB}"/>
          </ac:graphicFrameMkLst>
        </pc:graphicFrameChg>
        <pc:graphicFrameChg chg="add mod ord modGraphic">
          <ac:chgData name="Carl Whitaker" userId="b0bcc6db-b43c-40ed-aba9-ce149b1988f8" providerId="ADAL" clId="{F447BE42-3206-4891-98A2-D0061E81E9CF}" dt="2026-02-05T21:29:20.044" v="475" actId="20577"/>
          <ac:graphicFrameMkLst>
            <pc:docMk/>
            <pc:sldMk cId="880573498" sldId="2146847678"/>
            <ac:graphicFrameMk id="5" creationId="{C0E884F7-7C2C-422B-85C6-8034C9E2C74B}"/>
          </ac:graphicFrameMkLst>
        </pc:graphicFrameChg>
        <pc:graphicFrameChg chg="add mod ord modGraphic">
          <ac:chgData name="Carl Whitaker" userId="b0bcc6db-b43c-40ed-aba9-ce149b1988f8" providerId="ADAL" clId="{F447BE42-3206-4891-98A2-D0061E81E9CF}" dt="2026-02-05T21:30:19.500" v="546" actId="20577"/>
          <ac:graphicFrameMkLst>
            <pc:docMk/>
            <pc:sldMk cId="880573498" sldId="2146847678"/>
            <ac:graphicFrameMk id="7" creationId="{193A28D5-3434-F193-40DF-80BA133AE8BC}"/>
          </ac:graphicFrameMkLst>
        </pc:graphicFrameChg>
      </pc:sldChg>
      <pc:sldChg chg="add del">
        <pc:chgData name="Carl Whitaker" userId="b0bcc6db-b43c-40ed-aba9-ce149b1988f8" providerId="ADAL" clId="{F447BE42-3206-4891-98A2-D0061E81E9CF}" dt="2026-02-19T17:48:32.450" v="1165"/>
        <pc:sldMkLst>
          <pc:docMk/>
          <pc:sldMk cId="225427298" sldId="2146847777"/>
        </pc:sldMkLst>
      </pc:sldChg>
      <pc:sldChg chg="add del">
        <pc:chgData name="Carl Whitaker" userId="b0bcc6db-b43c-40ed-aba9-ce149b1988f8" providerId="ADAL" clId="{F447BE42-3206-4891-98A2-D0061E81E9CF}" dt="2026-02-19T17:48:32.450" v="1165"/>
        <pc:sldMkLst>
          <pc:docMk/>
          <pc:sldMk cId="475281720" sldId="2146847778"/>
        </pc:sldMkLst>
      </pc:sldChg>
      <pc:sldChg chg="modSp mod">
        <pc:chgData name="Carl Whitaker" userId="b0bcc6db-b43c-40ed-aba9-ce149b1988f8" providerId="ADAL" clId="{F447BE42-3206-4891-98A2-D0061E81E9CF}" dt="2026-02-19T19:01:14.500" v="1311" actId="20577"/>
        <pc:sldMkLst>
          <pc:docMk/>
          <pc:sldMk cId="78155782" sldId="2146847780"/>
        </pc:sldMkLst>
        <pc:spChg chg="mod">
          <ac:chgData name="Carl Whitaker" userId="b0bcc6db-b43c-40ed-aba9-ce149b1988f8" providerId="ADAL" clId="{F447BE42-3206-4891-98A2-D0061E81E9CF}" dt="2026-02-05T21:44:36.469" v="1083"/>
          <ac:spMkLst>
            <pc:docMk/>
            <pc:sldMk cId="78155782" sldId="2146847780"/>
            <ac:spMk id="11" creationId="{3AE57852-5B1D-1AF6-DD91-7EE87CFCF3C2}"/>
          </ac:spMkLst>
        </pc:spChg>
        <pc:graphicFrameChg chg="mod modGraphic">
          <ac:chgData name="Carl Whitaker" userId="b0bcc6db-b43c-40ed-aba9-ce149b1988f8" providerId="ADAL" clId="{F447BE42-3206-4891-98A2-D0061E81E9CF}" dt="2026-02-19T19:01:14.500" v="1311" actId="20577"/>
          <ac:graphicFrameMkLst>
            <pc:docMk/>
            <pc:sldMk cId="78155782" sldId="2146847780"/>
            <ac:graphicFrameMk id="4" creationId="{189818AF-D860-A0BF-8300-9EBCAF5DA138}"/>
          </ac:graphicFrameMkLst>
        </pc:graphicFrameChg>
      </pc:sldChg>
      <pc:sldChg chg="modSp del mod">
        <pc:chgData name="Carl Whitaker" userId="b0bcc6db-b43c-40ed-aba9-ce149b1988f8" providerId="ADAL" clId="{F447BE42-3206-4891-98A2-D0061E81E9CF}" dt="2026-02-19T19:00:28.849" v="1258" actId="2696"/>
        <pc:sldMkLst>
          <pc:docMk/>
          <pc:sldMk cId="1256447918" sldId="2146847781"/>
        </pc:sldMkLst>
        <pc:spChg chg="mod">
          <ac:chgData name="Carl Whitaker" userId="b0bcc6db-b43c-40ed-aba9-ce149b1988f8" providerId="ADAL" clId="{F447BE42-3206-4891-98A2-D0061E81E9CF}" dt="2026-02-19T19:00:17.793" v="1252" actId="20577"/>
          <ac:spMkLst>
            <pc:docMk/>
            <pc:sldMk cId="1256447918" sldId="2146847781"/>
            <ac:spMk id="2" creationId="{5CA15871-DAAD-BD5A-3693-B256AC5FF913}"/>
          </ac:spMkLst>
        </pc:spChg>
        <pc:spChg chg="mod">
          <ac:chgData name="Carl Whitaker" userId="b0bcc6db-b43c-40ed-aba9-ce149b1988f8" providerId="ADAL" clId="{F447BE42-3206-4891-98A2-D0061E81E9CF}" dt="2026-02-05T21:44:33.299" v="1082"/>
          <ac:spMkLst>
            <pc:docMk/>
            <pc:sldMk cId="1256447918" sldId="2146847781"/>
            <ac:spMk id="11" creationId="{2E721F79-CC63-7BDA-D256-6E79246EA7EE}"/>
          </ac:spMkLst>
        </pc:spChg>
        <pc:graphicFrameChg chg="mod modGraphic">
          <ac:chgData name="Carl Whitaker" userId="b0bcc6db-b43c-40ed-aba9-ce149b1988f8" providerId="ADAL" clId="{F447BE42-3206-4891-98A2-D0061E81E9CF}" dt="2026-02-19T19:00:20.503" v="1257" actId="20577"/>
          <ac:graphicFrameMkLst>
            <pc:docMk/>
            <pc:sldMk cId="1256447918" sldId="2146847781"/>
            <ac:graphicFrameMk id="4" creationId="{05546EEC-AF17-FDD7-1706-C17785A836EF}"/>
          </ac:graphicFrameMkLst>
        </pc:graphicFrameChg>
      </pc:sldChg>
      <pc:sldChg chg="modSp add mod">
        <pc:chgData name="Carl Whitaker" userId="b0bcc6db-b43c-40ed-aba9-ce149b1988f8" providerId="ADAL" clId="{F447BE42-3206-4891-98A2-D0061E81E9CF}" dt="2026-02-19T19:03:01.097" v="1336" actId="207"/>
        <pc:sldMkLst>
          <pc:docMk/>
          <pc:sldMk cId="2411188115" sldId="2146847781"/>
        </pc:sldMkLst>
        <pc:spChg chg="mod">
          <ac:chgData name="Carl Whitaker" userId="b0bcc6db-b43c-40ed-aba9-ce149b1988f8" providerId="ADAL" clId="{F447BE42-3206-4891-98A2-D0061E81E9CF}" dt="2026-02-19T19:02:50.195" v="1334" actId="207"/>
          <ac:spMkLst>
            <pc:docMk/>
            <pc:sldMk cId="2411188115" sldId="2146847781"/>
            <ac:spMk id="2" creationId="{5CA15871-DAAD-BD5A-3693-B256AC5FF913}"/>
          </ac:spMkLst>
        </pc:spChg>
        <pc:graphicFrameChg chg="mod modGraphic">
          <ac:chgData name="Carl Whitaker" userId="b0bcc6db-b43c-40ed-aba9-ce149b1988f8" providerId="ADAL" clId="{F447BE42-3206-4891-98A2-D0061E81E9CF}" dt="2026-02-19T19:03:01.097" v="1336" actId="207"/>
          <ac:graphicFrameMkLst>
            <pc:docMk/>
            <pc:sldMk cId="2411188115" sldId="2146847781"/>
            <ac:graphicFrameMk id="4" creationId="{05546EEC-AF17-FDD7-1706-C17785A836EF}"/>
          </ac:graphicFrameMkLst>
        </pc:graphicFrameChg>
      </pc:sldChg>
      <pc:sldChg chg="modSp del mod">
        <pc:chgData name="Carl Whitaker" userId="b0bcc6db-b43c-40ed-aba9-ce149b1988f8" providerId="ADAL" clId="{F447BE42-3206-4891-98A2-D0061E81E9CF}" dt="2026-02-19T19:00:33.637" v="1260" actId="2696"/>
        <pc:sldMkLst>
          <pc:docMk/>
          <pc:sldMk cId="1476042686" sldId="2146847782"/>
        </pc:sldMkLst>
        <pc:spChg chg="mod">
          <ac:chgData name="Carl Whitaker" userId="b0bcc6db-b43c-40ed-aba9-ce149b1988f8" providerId="ADAL" clId="{F447BE42-3206-4891-98A2-D0061E81E9CF}" dt="2026-02-19T18:58:25.579" v="1191" actId="20577"/>
          <ac:spMkLst>
            <pc:docMk/>
            <pc:sldMk cId="1476042686" sldId="2146847782"/>
            <ac:spMk id="7" creationId="{97AC0453-44E9-53A3-049F-DFEC1F65A82A}"/>
          </ac:spMkLst>
        </pc:spChg>
        <pc:spChg chg="mod">
          <ac:chgData name="Carl Whitaker" userId="b0bcc6db-b43c-40ed-aba9-ce149b1988f8" providerId="ADAL" clId="{F447BE42-3206-4891-98A2-D0061E81E9CF}" dt="2026-02-05T21:44:30.900" v="1081"/>
          <ac:spMkLst>
            <pc:docMk/>
            <pc:sldMk cId="1476042686" sldId="2146847782"/>
            <ac:spMk id="11" creationId="{B10D69CB-81C6-18F1-72EE-8C4A6D5112BF}"/>
          </ac:spMkLst>
        </pc:spChg>
        <pc:graphicFrameChg chg="mod modGraphic">
          <ac:chgData name="Carl Whitaker" userId="b0bcc6db-b43c-40ed-aba9-ce149b1988f8" providerId="ADAL" clId="{F447BE42-3206-4891-98A2-D0061E81E9CF}" dt="2026-02-19T18:58:42.648" v="1230" actId="20577"/>
          <ac:graphicFrameMkLst>
            <pc:docMk/>
            <pc:sldMk cId="1476042686" sldId="2146847782"/>
            <ac:graphicFrameMk id="2" creationId="{9C7FFB57-AFC0-3C59-ADE2-16C7E20177A0}"/>
          </ac:graphicFrameMkLst>
        </pc:graphicFrameChg>
      </pc:sldChg>
      <pc:sldChg chg="modSp add mod">
        <pc:chgData name="Carl Whitaker" userId="b0bcc6db-b43c-40ed-aba9-ce149b1988f8" providerId="ADAL" clId="{F447BE42-3206-4891-98A2-D0061E81E9CF}" dt="2026-02-19T19:02:41.764" v="1332" actId="207"/>
        <pc:sldMkLst>
          <pc:docMk/>
          <pc:sldMk cId="3060371263" sldId="2146847782"/>
        </pc:sldMkLst>
        <pc:spChg chg="mod">
          <ac:chgData name="Carl Whitaker" userId="b0bcc6db-b43c-40ed-aba9-ce149b1988f8" providerId="ADAL" clId="{F447BE42-3206-4891-98A2-D0061E81E9CF}" dt="2026-02-19T19:02:19.521" v="1329" actId="207"/>
          <ac:spMkLst>
            <pc:docMk/>
            <pc:sldMk cId="3060371263" sldId="2146847782"/>
            <ac:spMk id="7" creationId="{97AC0453-44E9-53A3-049F-DFEC1F65A82A}"/>
          </ac:spMkLst>
        </pc:spChg>
        <pc:graphicFrameChg chg="modGraphic">
          <ac:chgData name="Carl Whitaker" userId="b0bcc6db-b43c-40ed-aba9-ce149b1988f8" providerId="ADAL" clId="{F447BE42-3206-4891-98A2-D0061E81E9CF}" dt="2026-02-19T19:02:41.764" v="1332" actId="207"/>
          <ac:graphicFrameMkLst>
            <pc:docMk/>
            <pc:sldMk cId="3060371263" sldId="2146847782"/>
            <ac:graphicFrameMk id="2" creationId="{9C7FFB57-AFC0-3C59-ADE2-16C7E20177A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BCB613-1B88-4273-BF0F-0BF889EC09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4DBCF-C14A-4217-890B-3E6A60BAE4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C2DE1-F31D-4CA1-92AD-E3713F12C7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CAD36D-F99F-4B9F-A3B1-443AADA40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17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B0451-EC03-4447-B2EF-43FC4D41DDC5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4D1586-BDFF-9440-96F8-F0DE4E45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8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81AAF-1BEE-1246-2829-8604DE2B0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0980F7-0064-6BFE-4B93-35B22D805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85D022-D5DD-4592-48A3-AB7678E11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619" y="4371245"/>
            <a:ext cx="5732949" cy="5023172"/>
          </a:xfrm>
        </p:spPr>
        <p:txBody>
          <a:bodyPr/>
          <a:lstStyle/>
          <a:p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C338B-C657-8F87-A4B9-5498EB4D9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4A836-FAFF-4646-AFB6-A14CE8D6BA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44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4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9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6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5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7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7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33397-15D1-3546-A61B-B7A7E0D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824BCA6-6E63-3D48-A63F-8A94F3EFC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52532-A971-40A1-8446-8CFECFB9355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800" b="0" i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©2024 RealPage Inc.</a:t>
            </a:r>
            <a:r>
              <a:rPr lang="en-US" sz="80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14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2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3E59F-C36D-E242-B8ED-247E6D3F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9C64AC-9ECC-1547-91E0-BCFAD2842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231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9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5B05E7-0F6D-FB40-BB9F-CB79996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008436-80D9-7E43-B513-C504214E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BD54-004A-4588-99A1-CB3F91EB6C19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22621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84FC86-3DB7-F04B-BCD8-29B80CC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2032" y="260591"/>
            <a:ext cx="6779936" cy="25666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54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E81A0-262A-E24E-824C-C6B27104AA1F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5BDD8-5B65-4F2E-A5F6-2105B545608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086230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DCAFA-70C1-574B-879E-1E7A02306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997" y="4871465"/>
            <a:ext cx="1060622" cy="129631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D2278-CA4B-4CF9-8C06-593E9868D29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929425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EDEA5C-AB16-F848-A72C-84CE46BC0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176" y="260592"/>
            <a:ext cx="5884464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D6D7D7-74C9-A14D-AE90-9DBF82C49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76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BA7FDA-2C89-684B-9DE0-043C8B002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7198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015A0B-C39B-4CBC-861B-3FE655E583FC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306532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F606BF-934F-4598-AC9F-D628E36E0CD6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791088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9601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7739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99B2E3-78F0-5441-9901-F3B36091F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463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1DA71F-9B6E-8941-B179-A1EBF9500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9601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775C0-DA53-4843-A194-1FB768811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7739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0D1FB2-4723-114D-A8EC-4B0545569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FC2297-09D8-4FC4-B1EA-E2FC64448C3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983057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6A067A-B7EA-436C-9AD0-F6FAD1AB711B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61083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7A05B4-9538-419B-951E-B540BFA0FA2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358815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44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44" y="260592"/>
            <a:ext cx="614246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3509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2B60-DE5B-4D60-BF06-FA7C810030A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399910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9526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6529A1-C181-4040-8D2B-F29F43595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63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0D3EF7-05BD-F643-BC38-C02A4D141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526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DF56F-B574-4E9D-8D14-5D52A9647FE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635807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40" y="260592"/>
            <a:ext cx="364245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2E91BB-1601-C24C-9085-5EACD3F64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339" y="1135064"/>
            <a:ext cx="3642449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B465-8D23-40A7-A75C-5461A0F9E414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827571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404163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33E9-AF7E-4DF6-9357-2DBE81401A8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505875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lor Slide - MuteWhit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728A314-BC76-B941-8E58-8345360A8B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584" y="4809093"/>
            <a:ext cx="11430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50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7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2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3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9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5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5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Peac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0AA53B2-B82E-F047-8003-08C339097E90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77A272-6F1E-0E47-B04F-5A8009083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balcony of a building&#10;&#10;Description automatically generated">
            <a:extLst>
              <a:ext uri="{FF2B5EF4-FFF2-40B4-BE49-F238E27FC236}">
                <a16:creationId xmlns:a16="http://schemas.microsoft.com/office/drawing/2014/main" id="{7D97F05B-E83A-6A22-E580-D15A0F03A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82740" y="1"/>
            <a:ext cx="246126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ADD3F-6807-FA37-EFD5-907C9EEDA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23" y="4757429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3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3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©2026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W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2D1DC3E-E42B-7A47-A765-CDEE1E13080C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0D9A32-9EFA-8540-847B-2BE3D8032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033397-15D1-3546-A61B-B7A7E0DE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824BCA6-6E63-3D48-A63F-8A94F3EFC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52532-A971-40A1-8446-8CFECFB93555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800" b="0" i="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©2024 RealPage Inc. </a:t>
            </a:r>
            <a:endParaRPr lang="en-US" sz="80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86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D3E59F-C36D-E242-B8ED-247E6D3F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4813602"/>
            <a:ext cx="280781" cy="273844"/>
          </a:xfrm>
          <a:prstGeom prst="rect">
            <a:avLst/>
          </a:prstGeom>
        </p:spPr>
        <p:txBody>
          <a:bodyPr/>
          <a:lstStyle>
            <a:lvl1pPr>
              <a:defRPr sz="600" b="0" i="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3DE1F0DE-FBD3-414B-9485-E78F73017E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F9C64AC-9ECC-1547-91E0-BCFAD28424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92" y="260592"/>
            <a:ext cx="8181216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0712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balcony of a building&#10;&#10;Description automatically generated">
            <a:extLst>
              <a:ext uri="{FF2B5EF4-FFF2-40B4-BE49-F238E27FC236}">
                <a16:creationId xmlns:a16="http://schemas.microsoft.com/office/drawing/2014/main" id="{7D97F05B-E83A-6A22-E580-D15A0F03AA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9" r="49"/>
          <a:stretch>
            <a:fillRect/>
          </a:stretch>
        </p:blipFill>
        <p:spPr>
          <a:xfrm>
            <a:off x="6682740" y="1"/>
            <a:ext cx="2461260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1801" y="817058"/>
            <a:ext cx="4664665" cy="17907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rgbClr val="232526"/>
                </a:solidFill>
              </a:defRPr>
            </a:lvl1pPr>
          </a:lstStyle>
          <a:p>
            <a:r>
              <a:rPr lang="en-US" sz="2800" err="1">
                <a:latin typeface="Lato" panose="020F0502020204030203" pitchFamily="34" charset="77"/>
              </a:rPr>
              <a:t>Voluptatem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accusantium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doloremque</a:t>
            </a:r>
            <a:r>
              <a:rPr lang="en-US" sz="2800">
                <a:latin typeface="Lato" panose="020F0502020204030203" pitchFamily="34" charset="77"/>
              </a:rPr>
              <a:t> </a:t>
            </a:r>
            <a:r>
              <a:rPr lang="en-US" sz="2800" err="1">
                <a:latin typeface="Lato" panose="020F0502020204030203" pitchFamily="34" charset="77"/>
              </a:rPr>
              <a:t>laudantium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802" y="2803905"/>
            <a:ext cx="4452582" cy="124182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23252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400" err="1">
                <a:latin typeface="Lato" panose="020F0502020204030203" pitchFamily="34" charset="77"/>
              </a:rPr>
              <a:t>Quis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autem</a:t>
            </a:r>
            <a:r>
              <a:rPr lang="en-US" sz="1400">
                <a:latin typeface="Lato" panose="020F0502020204030203" pitchFamily="34" charset="77"/>
              </a:rPr>
              <a:t> vel </a:t>
            </a:r>
            <a:r>
              <a:rPr lang="en-US" sz="1400" err="1">
                <a:latin typeface="Lato" panose="020F0502020204030203" pitchFamily="34" charset="77"/>
              </a:rPr>
              <a:t>eum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iure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reprehenderit</a:t>
            </a:r>
            <a:r>
              <a:rPr lang="en-US" sz="1400">
                <a:latin typeface="Lato" panose="020F0502020204030203" pitchFamily="34" charset="77"/>
              </a:rPr>
              <a:t> qui in </a:t>
            </a:r>
            <a:r>
              <a:rPr lang="en-US" sz="1400" err="1">
                <a:latin typeface="Lato" panose="020F0502020204030203" pitchFamily="34" charset="77"/>
              </a:rPr>
              <a:t>ea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voluptate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velit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esse</a:t>
            </a:r>
            <a:r>
              <a:rPr lang="en-US" sz="1400">
                <a:latin typeface="Lato" panose="020F0502020204030203" pitchFamily="34" charset="77"/>
              </a:rPr>
              <a:t> </a:t>
            </a:r>
            <a:r>
              <a:rPr lang="en-US" sz="1400" err="1">
                <a:latin typeface="Lato" panose="020F0502020204030203" pitchFamily="34" charset="77"/>
              </a:rPr>
              <a:t>quam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7EB968-0F16-F642-B469-F37CE4FFB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01" y="255328"/>
            <a:ext cx="1060622" cy="1296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EDC92-B1D3-C843-AE97-9BFF8CA480F3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ADD3F-6807-FA37-EFD5-907C9EEDAD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23" y="4757429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4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29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05B05E7-0F6D-FB40-BB9F-CB79996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0008436-80D9-7E43-B513-C504214E0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764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184FC86-3DB7-F04B-BCD8-29B80CC1AE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2032" y="260591"/>
            <a:ext cx="6779936" cy="256665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5400" b="0" i="0">
                <a:latin typeface="Lato Light" panose="020F0302020204030203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E81A0-262A-E24E-824C-C6B27104AA1F}"/>
              </a:ext>
            </a:extLst>
          </p:cNvPr>
          <p:cNvSpPr/>
          <p:nvPr userDrawn="1"/>
        </p:nvSpPr>
        <p:spPr>
          <a:xfrm rot="5400000">
            <a:off x="-2474664" y="2472659"/>
            <a:ext cx="5141532" cy="196214"/>
          </a:xfrm>
          <a:prstGeom prst="rect">
            <a:avLst/>
          </a:prstGeom>
          <a:gradFill>
            <a:gsLst>
              <a:gs pos="0">
                <a:schemeClr val="bg2"/>
              </a:gs>
              <a:gs pos="51000">
                <a:srgbClr val="2C9FA7"/>
              </a:gs>
              <a:gs pos="100000">
                <a:srgbClr val="13314E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6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DCAFA-70C1-574B-879E-1E7A02306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997" y="4871465"/>
            <a:ext cx="1060622" cy="129631"/>
          </a:xfrm>
          <a:prstGeom prst="rect">
            <a:avLst/>
          </a:prstGeom>
        </p:spPr>
      </p:pic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9347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EDEA5C-AB16-F848-A72C-84CE46BC0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6" y="1"/>
            <a:ext cx="1267184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176" y="260592"/>
            <a:ext cx="5884464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D6D7D7-74C9-A14D-AE90-9DBF82C49B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76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0BA7FDA-2C89-684B-9DE0-043C8B0020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7198" y="1210479"/>
            <a:ext cx="2573442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96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207" y="260592"/>
            <a:ext cx="702840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0930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3485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039" y="1210479"/>
            <a:ext cx="2166570" cy="3169446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AA945-A7FB-D744-9483-98C5B7217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26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F54A2F-276D-5640-BD52-E25941AE7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76814" y="0"/>
            <a:ext cx="1267186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49" y="260592"/>
            <a:ext cx="7333317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63D182-5886-004D-A24D-8E72ED1E9F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F82091-5211-1D49-991E-155FC6BD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9601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A5EDCF-AA8C-144B-8416-815DB825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7739" y="1188239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E99B2E3-78F0-5441-9901-F3B36091FA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463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1DA71F-9B6E-8941-B179-A1EBF9500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9601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775C0-DA53-4843-A194-1FB768811E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27739" y="3029852"/>
            <a:ext cx="2277327" cy="1622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0D1FB2-4723-114D-A8EC-4B0545569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997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5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222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 - Mute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11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501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644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644" y="260592"/>
            <a:ext cx="614246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3509" y="1229333"/>
            <a:ext cx="2866595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F2B60-DE5B-4D60-BF06-FA7C810030AF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8050442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7567FFE-AEA4-C640-8220-768C1A936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36638" y="1"/>
            <a:ext cx="2307362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6FFE-76D6-1E43-9F4A-BE9DDF963D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463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6334248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FFC6D62-8CD2-4448-AC7E-CC54632513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39526" y="1135065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6529A1-C181-4040-8D2B-F29F43595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1463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A0D3EF7-05BD-F643-BC38-C02A4D141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9526" y="2992146"/>
            <a:ext cx="3066472" cy="1636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9DF56F-B574-4E9D-8D14-5D52A9647FE0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22949589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340" y="260592"/>
            <a:ext cx="364245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B2E91BB-1601-C24C-9085-5EACD3F64A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339" y="1135064"/>
            <a:ext cx="3642449" cy="3169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B465-8D23-40A7-A75C-5461A0F9E414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077421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52696B7-0D9C-6D44-9D98-F7707C3E5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"/>
            <a:ext cx="4572000" cy="5143499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B6402E2-51C6-B643-8346-E6A750C125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9143" y="1837677"/>
            <a:ext cx="182880" cy="2814224"/>
            <a:chOff x="792480" y="2316480"/>
            <a:chExt cx="198814" cy="305941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ADEA07-8891-984A-9750-3FF9A1489F1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91887" y="2517553"/>
              <a:ext cx="0" cy="2858346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B4A413-A99C-C74B-A58C-0FEA700832B7}"/>
                </a:ext>
              </a:extLst>
            </p:cNvPr>
            <p:cNvSpPr/>
            <p:nvPr userDrawn="1"/>
          </p:nvSpPr>
          <p:spPr>
            <a:xfrm rot="10800000">
              <a:off x="792480" y="2316480"/>
              <a:ext cx="198814" cy="201072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0AE1B403-79AC-5646-9A8B-9E969BF06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750" y="260592"/>
            <a:ext cx="4041632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33E9-AF7E-4DF6-9357-2DBE81401A8E}"/>
              </a:ext>
            </a:extLst>
          </p:cNvPr>
          <p:cNvSpPr txBox="1"/>
          <p:nvPr userDrawn="1"/>
        </p:nvSpPr>
        <p:spPr>
          <a:xfrm>
            <a:off x="280781" y="4842802"/>
            <a:ext cx="11689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685800" rtl="0" eaLnBrk="1" latinLnBrk="0" hangingPunct="1"/>
            <a:r>
              <a:rPr lang="en-US" sz="800" b="0" i="0" kern="1200">
                <a:solidFill>
                  <a:schemeClr val="accent6">
                    <a:lumMod val="75000"/>
                  </a:schemeClr>
                </a:solidFill>
                <a:effectLst/>
                <a:latin typeface="Lato" panose="020F0502020204030203" pitchFamily="34" charset="0"/>
                <a:ea typeface="+mn-ea"/>
                <a:cs typeface="+mn-cs"/>
              </a:rPr>
              <a:t>©2024 RealPage Inc. </a:t>
            </a:r>
          </a:p>
        </p:txBody>
      </p:sp>
    </p:spTree>
    <p:extLst>
      <p:ext uri="{BB962C8B-B14F-4D97-AF65-F5344CB8AC3E}">
        <p14:creationId xmlns:p14="http://schemas.microsoft.com/office/powerpoint/2010/main" val="13856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61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284024" y="80158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0C0B0B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83E7E-89A0-E14E-AA96-BEB8ED84F7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635F0DC-F38C-EF47-953D-0BE0F5F4AA19}"/>
              </a:ext>
            </a:extLst>
          </p:cNvPr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188B4-5F17-E944-A4AF-D2F9BA0CC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9" r:id="rId4"/>
    <p:sldLayoutId id="2147483880" r:id="rId5"/>
    <p:sldLayoutId id="214748388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6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7" r:id="rId4"/>
    <p:sldLayoutId id="2147483908" r:id="rId5"/>
    <p:sldLayoutId id="214748390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©2024 RealPage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6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4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2" r:id="rId4"/>
    <p:sldLayoutId id="2147483953" r:id="rId5"/>
    <p:sldLayoutId id="21474839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©2024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6" y="4659406"/>
            <a:ext cx="1097009" cy="13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0CB422-A919-DA1B-8835-65B6118F8FB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83262" y="47625"/>
            <a:ext cx="394097" cy="92333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6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B6066-1BE0-3544-58AF-751141FA739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976069" y="4981575"/>
            <a:ext cx="1213247" cy="1154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5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RealPage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89498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60" r:id="rId4"/>
    <p:sldLayoutId id="2147483961" r:id="rId5"/>
    <p:sldLayoutId id="214748396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685783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783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783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46" indent="-171446" algn="l" defTabSz="685783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38" indent="-172637" algn="l" defTabSz="685783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©2026 RealPage,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90248" y="4710144"/>
            <a:ext cx="192237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rgbClr val="737E87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5" b="0" i="0" u="none" strike="noStrike" kern="500" cap="none" spc="113" normalizeH="0" baseline="0" noProof="0">
                <a:ln>
                  <a:noFill/>
                </a:ln>
                <a:solidFill>
                  <a:srgbClr val="A2A2A2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©2026 RealPage, Inc.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BECE8-59D9-1D4C-8010-32C88AB25C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255" y="4659406"/>
            <a:ext cx="1097009" cy="1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685800" rtl="0" eaLnBrk="1" latinLnBrk="0" hangingPunct="1">
        <a:lnSpc>
          <a:spcPts val="2565"/>
        </a:lnSpc>
        <a:spcBef>
          <a:spcPct val="0"/>
        </a:spcBef>
        <a:buNone/>
        <a:defRPr sz="2700" b="0" kern="1200" cap="all" baseline="0">
          <a:solidFill>
            <a:srgbClr val="737E87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lnSpc>
          <a:spcPts val="1950"/>
        </a:lnSpc>
        <a:spcBef>
          <a:spcPts val="750"/>
        </a:spcBef>
        <a:buFont typeface="Arial" panose="020B0604020202020204" pitchFamily="34" charset="0"/>
        <a:buNone/>
        <a:tabLst/>
        <a:defRPr sz="1500" kern="1200">
          <a:solidFill>
            <a:srgbClr val="737E87"/>
          </a:solidFill>
          <a:latin typeface="+mn-lt"/>
          <a:ea typeface="+mn-ea"/>
          <a:cs typeface="+mn-cs"/>
        </a:defRPr>
      </a:lvl1pPr>
      <a:lvl2pPr marL="7144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50" kern="1200" cap="all" baseline="0">
          <a:solidFill>
            <a:schemeClr val="tx2"/>
          </a:solidFill>
          <a:latin typeface="+mj-lt"/>
          <a:ea typeface="+mn-ea"/>
          <a:cs typeface="+mn-cs"/>
        </a:defRPr>
      </a:lvl2pPr>
      <a:lvl3pPr marL="0" indent="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charset="0"/>
        <a:buNone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3pPr>
      <a:lvl4pPr marL="171450" indent="-171450" algn="l" defTabSz="685800" rtl="0" eaLnBrk="1" latinLnBrk="0" hangingPunct="1">
        <a:lnSpc>
          <a:spcPct val="11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tabLst/>
        <a:defRPr sz="1200" kern="1200">
          <a:solidFill>
            <a:srgbClr val="737E87"/>
          </a:solidFill>
          <a:latin typeface="+mn-lt"/>
          <a:ea typeface="+mn-ea"/>
          <a:cs typeface="+mn-cs"/>
        </a:defRPr>
      </a:lvl4pPr>
      <a:lvl5pPr marL="476250" indent="-172641" algn="l" defTabSz="685800" rtl="0" eaLnBrk="1" latinLnBrk="0" hangingPunct="1">
        <a:lnSpc>
          <a:spcPct val="110000"/>
        </a:lnSpc>
        <a:spcBef>
          <a:spcPts val="450"/>
        </a:spcBef>
        <a:spcAft>
          <a:spcPts val="450"/>
        </a:spcAft>
        <a:buClr>
          <a:schemeClr val="tx2"/>
        </a:buClr>
        <a:buFont typeface="Arial" charset="0"/>
        <a:buChar char="•"/>
        <a:tabLst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624">
          <p15:clr>
            <a:srgbClr val="A4A3A4"/>
          </p15:clr>
        </p15:guide>
        <p15:guide id="4" pos="4056">
          <p15:clr>
            <a:srgbClr val="A4A3A4"/>
          </p15:clr>
        </p15:guide>
        <p15:guide id="5" pos="504">
          <p15:clr>
            <a:srgbClr val="A4A3A4"/>
          </p15:clr>
        </p15:guide>
        <p15:guide id="6" pos="7344">
          <p15:clr>
            <a:srgbClr val="A4A3A4"/>
          </p15:clr>
        </p15:guide>
        <p15:guide id="7" orient="horz" pos="624">
          <p15:clr>
            <a:srgbClr val="A4A3A4"/>
          </p15:clr>
        </p15:guide>
        <p15:guide id="8" orient="horz" pos="792">
          <p15:clr>
            <a:srgbClr val="A4A3A4"/>
          </p15:clr>
        </p15:guide>
        <p15:guide id="9" orient="horz" pos="3960">
          <p15:clr>
            <a:srgbClr val="A4A3A4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0592"/>
            <a:ext cx="7886700" cy="65380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4543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6D12C-BFBC-5C4C-87F1-81F07E204465}"/>
              </a:ext>
            </a:extLst>
          </p:cNvPr>
          <p:cNvSpPr txBox="1"/>
          <p:nvPr userDrawn="1"/>
        </p:nvSpPr>
        <p:spPr>
          <a:xfrm>
            <a:off x="392597" y="4858191"/>
            <a:ext cx="25888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0" i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©2022 RealPage Inc.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6DF9E3C-65D0-5A41-8EF5-6BF5853E1CFE}"/>
              </a:ext>
            </a:extLst>
          </p:cNvPr>
          <p:cNvSpPr txBox="1">
            <a:spLocks/>
          </p:cNvSpPr>
          <p:nvPr userDrawn="1"/>
        </p:nvSpPr>
        <p:spPr>
          <a:xfrm>
            <a:off x="223606" y="4853464"/>
            <a:ext cx="28078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600" b="0" i="0" kern="1200">
                <a:solidFill>
                  <a:schemeClr val="accent6">
                    <a:lumMod val="40000"/>
                    <a:lumOff val="6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E1F0DE-FBD3-414B-9485-E78F73017EB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81F71-DCBE-E341-8582-597921162F09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323" y="4871465"/>
            <a:ext cx="1060622" cy="13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200" b="0" i="0" kern="1200" cap="none" baseline="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2365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1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2pPr>
      <a:lvl3pPr marL="3460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5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3pPr>
      <a:lvl4pPr marL="465138" indent="-1190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4pPr>
      <a:lvl5pPr marL="574675" indent="-1111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0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32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1740">
          <p15:clr>
            <a:srgbClr val="F26B43"/>
          </p15:clr>
        </p15:guide>
        <p15:guide id="4" pos="392">
          <p15:clr>
            <a:srgbClr val="F26B43"/>
          </p15:clr>
        </p15:guide>
        <p15:guide id="5" orient="horz" pos="16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6C13A-5F16-08DB-C181-0E1099298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C8F1-FCE7-2B36-14A6-D295FF4EB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" y="1757600"/>
            <a:ext cx="6013343" cy="9221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Florida Region Update 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1800" dirty="0">
                <a:solidFill>
                  <a:schemeClr val="accent2"/>
                </a:solidFill>
              </a:rPr>
              <a:t>Minor Markets Overview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412CC3-9CAC-D733-277B-7EB68674ABC1}"/>
              </a:ext>
            </a:extLst>
          </p:cNvPr>
          <p:cNvSpPr/>
          <p:nvPr/>
        </p:nvSpPr>
        <p:spPr>
          <a:xfrm>
            <a:off x="403860" y="182880"/>
            <a:ext cx="1668780" cy="327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60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9625A-7D09-E25F-7FEB-EF146B403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546EEC-AF17-FDD7-1706-C17785A83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0974"/>
              </p:ext>
            </p:extLst>
          </p:nvPr>
        </p:nvGraphicFramePr>
        <p:xfrm>
          <a:off x="1137600" y="1698068"/>
          <a:ext cx="6481235" cy="1868774"/>
        </p:xfrm>
        <a:graphic>
          <a:graphicData uri="http://schemas.openxmlformats.org/drawingml/2006/table">
            <a:tbl>
              <a:tblPr/>
              <a:tblGrid>
                <a:gridCol w="2318385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1173600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2017235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Forecast as of Jan. 2026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 Forecast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Effective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Rent Chg. (Annual Avg.)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Deltona,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1,435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-1.9%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Naples,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872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-2.6%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Palm Bay,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1,598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-0.1%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7818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Port St. Lucie,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444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1.4%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7624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Florida Shore Avg.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4,349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-0.9%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317k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5211C9-BB8E-E112-3174-E0F24BB925D1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721F79-CC63-7BDA-D256-6E79246EA7EE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Florida Region: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Forecast as of January 2026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A15871-DAAD-BD5A-3693-B256AC5FF913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 Shore Metros</a:t>
            </a:r>
          </a:p>
        </p:txBody>
      </p:sp>
    </p:spTree>
    <p:extLst>
      <p:ext uri="{BB962C8B-B14F-4D97-AF65-F5344CB8AC3E}">
        <p14:creationId xmlns:p14="http://schemas.microsoft.com/office/powerpoint/2010/main" val="2411188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B9223-B0DC-01BB-2197-AC1A2EB06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DBFBB5-D987-F122-95ED-8C4DF60CF2D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438756"/>
            <a:ext cx="9144000" cy="1331364"/>
          </a:xfrm>
          <a:prstGeom prst="rect">
            <a:avLst/>
          </a:prstGeom>
        </p:spPr>
        <p:txBody>
          <a:bodyPr anchor="ctr"/>
          <a:lstStyle/>
          <a:p>
            <a:r>
              <a:rPr lang="en-US" sz="24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Q&amp;A + Appendix slides</a:t>
            </a:r>
            <a:endParaRPr lang="en-US" sz="240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EAFFA8-6F6C-900A-6C2F-85FED779FA35}"/>
              </a:ext>
            </a:extLst>
          </p:cNvPr>
          <p:cNvGrpSpPr/>
          <p:nvPr/>
        </p:nvGrpSpPr>
        <p:grpSpPr>
          <a:xfrm>
            <a:off x="2651715" y="942976"/>
            <a:ext cx="3686290" cy="2243828"/>
            <a:chOff x="3535619" y="1257300"/>
            <a:chExt cx="4915053" cy="299177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0AEA376-6554-1361-D68E-1AE0D0B4D5D3}"/>
                </a:ext>
              </a:extLst>
            </p:cNvPr>
            <p:cNvSpPr/>
            <p:nvPr/>
          </p:nvSpPr>
          <p:spPr>
            <a:xfrm>
              <a:off x="6449962" y="1514168"/>
              <a:ext cx="1612490" cy="1730477"/>
            </a:xfrm>
            <a:custGeom>
              <a:avLst/>
              <a:gdLst>
                <a:gd name="connsiteX0" fmla="*/ 216309 w 1612490"/>
                <a:gd name="connsiteY0" fmla="*/ 235974 h 1730477"/>
                <a:gd name="connsiteX1" fmla="*/ 1199535 w 1612490"/>
                <a:gd name="connsiteY1" fmla="*/ 0 h 1730477"/>
                <a:gd name="connsiteX2" fmla="*/ 1612490 w 1612490"/>
                <a:gd name="connsiteY2" fmla="*/ 727587 h 1730477"/>
                <a:gd name="connsiteX3" fmla="*/ 1514167 w 1612490"/>
                <a:gd name="connsiteY3" fmla="*/ 1484671 h 1730477"/>
                <a:gd name="connsiteX4" fmla="*/ 1032387 w 1612490"/>
                <a:gd name="connsiteY4" fmla="*/ 1730477 h 1730477"/>
                <a:gd name="connsiteX5" fmla="*/ 108155 w 1612490"/>
                <a:gd name="connsiteY5" fmla="*/ 1465006 h 1730477"/>
                <a:gd name="connsiteX6" fmla="*/ 0 w 1612490"/>
                <a:gd name="connsiteY6" fmla="*/ 629264 h 1730477"/>
                <a:gd name="connsiteX7" fmla="*/ 216309 w 1612490"/>
                <a:gd name="connsiteY7" fmla="*/ 235974 h 17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490" h="1730477">
                  <a:moveTo>
                    <a:pt x="216309" y="235974"/>
                  </a:moveTo>
                  <a:lnTo>
                    <a:pt x="1199535" y="0"/>
                  </a:lnTo>
                  <a:lnTo>
                    <a:pt x="1612490" y="727587"/>
                  </a:lnTo>
                  <a:lnTo>
                    <a:pt x="1514167" y="1484671"/>
                  </a:lnTo>
                  <a:lnTo>
                    <a:pt x="1032387" y="1730477"/>
                  </a:lnTo>
                  <a:lnTo>
                    <a:pt x="108155" y="1465006"/>
                  </a:lnTo>
                  <a:lnTo>
                    <a:pt x="0" y="629264"/>
                  </a:lnTo>
                  <a:lnTo>
                    <a:pt x="216309" y="235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E9E9E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E0AF35-9BE8-CB32-D6DA-56118FD349A7}"/>
                </a:ext>
              </a:extLst>
            </p:cNvPr>
            <p:cNvSpPr/>
            <p:nvPr/>
          </p:nvSpPr>
          <p:spPr>
            <a:xfrm>
              <a:off x="4178710" y="2015613"/>
              <a:ext cx="1612490" cy="1730477"/>
            </a:xfrm>
            <a:custGeom>
              <a:avLst/>
              <a:gdLst>
                <a:gd name="connsiteX0" fmla="*/ 216309 w 1612490"/>
                <a:gd name="connsiteY0" fmla="*/ 235974 h 1730477"/>
                <a:gd name="connsiteX1" fmla="*/ 1199535 w 1612490"/>
                <a:gd name="connsiteY1" fmla="*/ 0 h 1730477"/>
                <a:gd name="connsiteX2" fmla="*/ 1612490 w 1612490"/>
                <a:gd name="connsiteY2" fmla="*/ 727587 h 1730477"/>
                <a:gd name="connsiteX3" fmla="*/ 1514167 w 1612490"/>
                <a:gd name="connsiteY3" fmla="*/ 1484671 h 1730477"/>
                <a:gd name="connsiteX4" fmla="*/ 1032387 w 1612490"/>
                <a:gd name="connsiteY4" fmla="*/ 1730477 h 1730477"/>
                <a:gd name="connsiteX5" fmla="*/ 108155 w 1612490"/>
                <a:gd name="connsiteY5" fmla="*/ 1465006 h 1730477"/>
                <a:gd name="connsiteX6" fmla="*/ 0 w 1612490"/>
                <a:gd name="connsiteY6" fmla="*/ 629264 h 1730477"/>
                <a:gd name="connsiteX7" fmla="*/ 216309 w 1612490"/>
                <a:gd name="connsiteY7" fmla="*/ 235974 h 173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2490" h="1730477">
                  <a:moveTo>
                    <a:pt x="216309" y="235974"/>
                  </a:moveTo>
                  <a:lnTo>
                    <a:pt x="1199535" y="0"/>
                  </a:lnTo>
                  <a:lnTo>
                    <a:pt x="1612490" y="727587"/>
                  </a:lnTo>
                  <a:lnTo>
                    <a:pt x="1514167" y="1484671"/>
                  </a:lnTo>
                  <a:lnTo>
                    <a:pt x="1032387" y="1730477"/>
                  </a:lnTo>
                  <a:lnTo>
                    <a:pt x="108155" y="1465006"/>
                  </a:lnTo>
                  <a:lnTo>
                    <a:pt x="0" y="629264"/>
                  </a:lnTo>
                  <a:lnTo>
                    <a:pt x="216309" y="2359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E9E9E9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AE2BD466-B487-6116-4EAA-4432EA790798}"/>
                </a:ext>
              </a:extLst>
            </p:cNvPr>
            <p:cNvGrpSpPr/>
            <p:nvPr/>
          </p:nvGrpSpPr>
          <p:grpSpPr>
            <a:xfrm>
              <a:off x="3535619" y="1257300"/>
              <a:ext cx="4915053" cy="2991771"/>
              <a:chOff x="3638472" y="1540438"/>
              <a:chExt cx="4915053" cy="2991771"/>
            </a:xfrm>
            <a:solidFill>
              <a:srgbClr val="5F6673"/>
            </a:solidFill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E9A8F3E-8839-EC73-7206-FB4BDBBAACD4}"/>
                  </a:ext>
                </a:extLst>
              </p:cNvPr>
              <p:cNvSpPr/>
              <p:nvPr/>
            </p:nvSpPr>
            <p:spPr>
              <a:xfrm>
                <a:off x="3638472" y="2074683"/>
                <a:ext cx="2671224" cy="2457526"/>
              </a:xfrm>
              <a:custGeom>
                <a:avLst/>
                <a:gdLst>
                  <a:gd name="connsiteX0" fmla="*/ 2350678 w 2671224"/>
                  <a:gd name="connsiteY0" fmla="*/ 0 h 2457526"/>
                  <a:gd name="connsiteX1" fmla="*/ 320547 w 2671224"/>
                  <a:gd name="connsiteY1" fmla="*/ 0 h 2457526"/>
                  <a:gd name="connsiteX2" fmla="*/ 0 w 2671224"/>
                  <a:gd name="connsiteY2" fmla="*/ 320547 h 2457526"/>
                  <a:gd name="connsiteX3" fmla="*/ 0 w 2671224"/>
                  <a:gd name="connsiteY3" fmla="*/ 2457527 h 2457526"/>
                  <a:gd name="connsiteX4" fmla="*/ 534245 w 2671224"/>
                  <a:gd name="connsiteY4" fmla="*/ 2136980 h 2457526"/>
                  <a:gd name="connsiteX5" fmla="*/ 2350678 w 2671224"/>
                  <a:gd name="connsiteY5" fmla="*/ 2136980 h 2457526"/>
                  <a:gd name="connsiteX6" fmla="*/ 2671225 w 2671224"/>
                  <a:gd name="connsiteY6" fmla="*/ 1816433 h 2457526"/>
                  <a:gd name="connsiteX7" fmla="*/ 2671225 w 2671224"/>
                  <a:gd name="connsiteY7" fmla="*/ 320547 h 2457526"/>
                  <a:gd name="connsiteX8" fmla="*/ 2350678 w 2671224"/>
                  <a:gd name="connsiteY8" fmla="*/ 0 h 2457526"/>
                  <a:gd name="connsiteX9" fmla="*/ 1834597 w 2671224"/>
                  <a:gd name="connsiteY9" fmla="*/ 1469174 h 2457526"/>
                  <a:gd name="connsiteX10" fmla="*/ 1892295 w 2671224"/>
                  <a:gd name="connsiteY10" fmla="*/ 1526872 h 2457526"/>
                  <a:gd name="connsiteX11" fmla="*/ 1892915 w 2671224"/>
                  <a:gd name="connsiteY11" fmla="*/ 1677978 h 2457526"/>
                  <a:gd name="connsiteX12" fmla="*/ 1816433 w 2671224"/>
                  <a:gd name="connsiteY12" fmla="*/ 1709584 h 2457526"/>
                  <a:gd name="connsiteX13" fmla="*/ 1682871 w 2671224"/>
                  <a:gd name="connsiteY13" fmla="*/ 1620899 h 2457526"/>
                  <a:gd name="connsiteX14" fmla="*/ 942855 w 2671224"/>
                  <a:gd name="connsiteY14" fmla="*/ 1468554 h 2457526"/>
                  <a:gd name="connsiteX15" fmla="*/ 854792 w 2671224"/>
                  <a:gd name="connsiteY15" fmla="*/ 1175339 h 2457526"/>
                  <a:gd name="connsiteX16" fmla="*/ 854792 w 2671224"/>
                  <a:gd name="connsiteY16" fmla="*/ 961641 h 2457526"/>
                  <a:gd name="connsiteX17" fmla="*/ 1389037 w 2671224"/>
                  <a:gd name="connsiteY17" fmla="*/ 427396 h 2457526"/>
                  <a:gd name="connsiteX18" fmla="*/ 1923282 w 2671224"/>
                  <a:gd name="connsiteY18" fmla="*/ 961641 h 2457526"/>
                  <a:gd name="connsiteX19" fmla="*/ 1834597 w 2671224"/>
                  <a:gd name="connsiteY19" fmla="*/ 1469174 h 245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71224" h="2457526">
                    <a:moveTo>
                      <a:pt x="2350678" y="0"/>
                    </a:moveTo>
                    <a:lnTo>
                      <a:pt x="320547" y="0"/>
                    </a:lnTo>
                    <a:cubicBezTo>
                      <a:pt x="143514" y="0"/>
                      <a:pt x="0" y="143509"/>
                      <a:pt x="0" y="320547"/>
                    </a:cubicBezTo>
                    <a:lnTo>
                      <a:pt x="0" y="2457527"/>
                    </a:lnTo>
                    <a:lnTo>
                      <a:pt x="534245" y="2136980"/>
                    </a:lnTo>
                    <a:lnTo>
                      <a:pt x="2350678" y="2136980"/>
                    </a:lnTo>
                    <a:cubicBezTo>
                      <a:pt x="2527716" y="2136980"/>
                      <a:pt x="2671225" y="1993471"/>
                      <a:pt x="2671225" y="1816433"/>
                    </a:cubicBezTo>
                    <a:lnTo>
                      <a:pt x="2671225" y="320547"/>
                    </a:lnTo>
                    <a:cubicBezTo>
                      <a:pt x="2671225" y="143509"/>
                      <a:pt x="2527716" y="0"/>
                      <a:pt x="2350678" y="0"/>
                    </a:cubicBezTo>
                    <a:close/>
                    <a:moveTo>
                      <a:pt x="1834597" y="1469174"/>
                    </a:moveTo>
                    <a:lnTo>
                      <a:pt x="1892295" y="1526872"/>
                    </a:lnTo>
                    <a:cubicBezTo>
                      <a:pt x="1934191" y="1568426"/>
                      <a:pt x="1934469" y="1636082"/>
                      <a:pt x="1892915" y="1677978"/>
                    </a:cubicBezTo>
                    <a:cubicBezTo>
                      <a:pt x="1872699" y="1698365"/>
                      <a:pt x="1845143" y="1709755"/>
                      <a:pt x="1816433" y="1709584"/>
                    </a:cubicBezTo>
                    <a:cubicBezTo>
                      <a:pt x="1764077" y="1709584"/>
                      <a:pt x="1745912" y="1682871"/>
                      <a:pt x="1682871" y="1620899"/>
                    </a:cubicBezTo>
                    <a:cubicBezTo>
                      <a:pt x="1436456" y="1783181"/>
                      <a:pt x="1105139" y="1714969"/>
                      <a:pt x="942855" y="1468554"/>
                    </a:cubicBezTo>
                    <a:cubicBezTo>
                      <a:pt x="885525" y="1381493"/>
                      <a:pt x="854914" y="1279570"/>
                      <a:pt x="854792" y="1175339"/>
                    </a:cubicBezTo>
                    <a:lnTo>
                      <a:pt x="854792" y="961641"/>
                    </a:lnTo>
                    <a:cubicBezTo>
                      <a:pt x="854792" y="666588"/>
                      <a:pt x="1093984" y="427396"/>
                      <a:pt x="1389037" y="427396"/>
                    </a:cubicBezTo>
                    <a:cubicBezTo>
                      <a:pt x="1684090" y="427396"/>
                      <a:pt x="1923282" y="666588"/>
                      <a:pt x="1923282" y="961641"/>
                    </a:cubicBezTo>
                    <a:cubicBezTo>
                      <a:pt x="1923282" y="1175339"/>
                      <a:pt x="1941446" y="1307832"/>
                      <a:pt x="1834597" y="146917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E56FB63-442E-D81F-129E-C386A2D8310B}"/>
                  </a:ext>
                </a:extLst>
              </p:cNvPr>
              <p:cNvSpPr/>
              <p:nvPr/>
            </p:nvSpPr>
            <p:spPr>
              <a:xfrm>
                <a:off x="4706962" y="2715775"/>
                <a:ext cx="642563" cy="853886"/>
              </a:xfrm>
              <a:custGeom>
                <a:avLst/>
                <a:gdLst>
                  <a:gd name="connsiteX0" fmla="*/ 320547 w 642563"/>
                  <a:gd name="connsiteY0" fmla="*/ 2 h 853886"/>
                  <a:gd name="connsiteX1" fmla="*/ 0 w 642563"/>
                  <a:gd name="connsiteY1" fmla="*/ 320549 h 853886"/>
                  <a:gd name="connsiteX2" fmla="*/ 0 w 642563"/>
                  <a:gd name="connsiteY2" fmla="*/ 534247 h 853886"/>
                  <a:gd name="connsiteX3" fmla="*/ 321455 w 642563"/>
                  <a:gd name="connsiteY3" fmla="*/ 853886 h 853886"/>
                  <a:gd name="connsiteX4" fmla="*/ 458382 w 642563"/>
                  <a:gd name="connsiteY4" fmla="*/ 822739 h 853886"/>
                  <a:gd name="connsiteX5" fmla="*/ 351533 w 642563"/>
                  <a:gd name="connsiteY5" fmla="*/ 715890 h 853886"/>
                  <a:gd name="connsiteX6" fmla="*/ 351533 w 642563"/>
                  <a:gd name="connsiteY6" fmla="*/ 564165 h 853886"/>
                  <a:gd name="connsiteX7" fmla="*/ 503259 w 642563"/>
                  <a:gd name="connsiteY7" fmla="*/ 564165 h 853886"/>
                  <a:gd name="connsiteX8" fmla="*/ 610108 w 642563"/>
                  <a:gd name="connsiteY8" fmla="*/ 671013 h 853886"/>
                  <a:gd name="connsiteX9" fmla="*/ 642162 w 642563"/>
                  <a:gd name="connsiteY9" fmla="*/ 319480 h 853886"/>
                  <a:gd name="connsiteX10" fmla="*/ 320547 w 642563"/>
                  <a:gd name="connsiteY10" fmla="*/ 2 h 853886"/>
                  <a:gd name="connsiteX11" fmla="*/ 320547 w 642563"/>
                  <a:gd name="connsiteY11" fmla="*/ 2 h 853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2563" h="853886">
                    <a:moveTo>
                      <a:pt x="320547" y="2"/>
                    </a:moveTo>
                    <a:cubicBezTo>
                      <a:pt x="143509" y="2"/>
                      <a:pt x="0" y="143511"/>
                      <a:pt x="0" y="320549"/>
                    </a:cubicBezTo>
                    <a:lnTo>
                      <a:pt x="0" y="534247"/>
                    </a:lnTo>
                    <a:cubicBezTo>
                      <a:pt x="502" y="711274"/>
                      <a:pt x="144417" y="854388"/>
                      <a:pt x="321455" y="853886"/>
                    </a:cubicBezTo>
                    <a:cubicBezTo>
                      <a:pt x="368832" y="853757"/>
                      <a:pt x="415600" y="843115"/>
                      <a:pt x="458382" y="822739"/>
                    </a:cubicBezTo>
                    <a:lnTo>
                      <a:pt x="351533" y="715890"/>
                    </a:lnTo>
                    <a:cubicBezTo>
                      <a:pt x="309638" y="673994"/>
                      <a:pt x="309638" y="606060"/>
                      <a:pt x="351533" y="564165"/>
                    </a:cubicBezTo>
                    <a:cubicBezTo>
                      <a:pt x="393429" y="522269"/>
                      <a:pt x="461363" y="522269"/>
                      <a:pt x="503259" y="564165"/>
                    </a:cubicBezTo>
                    <a:lnTo>
                      <a:pt x="610108" y="671013"/>
                    </a:lnTo>
                    <a:cubicBezTo>
                      <a:pt x="648573" y="588740"/>
                      <a:pt x="642162" y="558822"/>
                      <a:pt x="642162" y="319480"/>
                    </a:cubicBezTo>
                    <a:cubicBezTo>
                      <a:pt x="641575" y="142453"/>
                      <a:pt x="497585" y="-586"/>
                      <a:pt x="320547" y="2"/>
                    </a:cubicBezTo>
                    <a:cubicBezTo>
                      <a:pt x="320547" y="2"/>
                      <a:pt x="320547" y="2"/>
                      <a:pt x="320547" y="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245AE2ED-C371-8957-42FC-05AF62BADA02}"/>
                  </a:ext>
                </a:extLst>
              </p:cNvPr>
              <p:cNvSpPr/>
              <p:nvPr/>
            </p:nvSpPr>
            <p:spPr>
              <a:xfrm>
                <a:off x="7130297" y="2362107"/>
                <a:ext cx="282081" cy="353670"/>
              </a:xfrm>
              <a:custGeom>
                <a:avLst/>
                <a:gdLst>
                  <a:gd name="connsiteX0" fmla="*/ 0 w 282081"/>
                  <a:gd name="connsiteY0" fmla="*/ 353670 h 353670"/>
                  <a:gd name="connsiteX1" fmla="*/ 282081 w 282081"/>
                  <a:gd name="connsiteY1" fmla="*/ 353670 h 353670"/>
                  <a:gd name="connsiteX2" fmla="*/ 141041 w 282081"/>
                  <a:gd name="connsiteY2" fmla="*/ 0 h 353670"/>
                  <a:gd name="connsiteX3" fmla="*/ 0 w 282081"/>
                  <a:gd name="connsiteY3" fmla="*/ 353670 h 35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2081" h="353670">
                    <a:moveTo>
                      <a:pt x="0" y="353670"/>
                    </a:moveTo>
                    <a:lnTo>
                      <a:pt x="282081" y="353670"/>
                    </a:lnTo>
                    <a:lnTo>
                      <a:pt x="141041" y="0"/>
                    </a:lnTo>
                    <a:lnTo>
                      <a:pt x="0" y="353670"/>
                    </a:lnTo>
                    <a:close/>
                  </a:path>
                </a:pathLst>
              </a:custGeom>
              <a:solidFill>
                <a:schemeClr val="accent5"/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25B062FE-C095-010C-FE10-D8EE7BB13F63}"/>
                  </a:ext>
                </a:extLst>
              </p:cNvPr>
              <p:cNvSpPr/>
              <p:nvPr/>
            </p:nvSpPr>
            <p:spPr>
              <a:xfrm>
                <a:off x="5882301" y="1540438"/>
                <a:ext cx="2671224" cy="2457526"/>
              </a:xfrm>
              <a:custGeom>
                <a:avLst/>
                <a:gdLst>
                  <a:gd name="connsiteX0" fmla="*/ 2350678 w 2671224"/>
                  <a:gd name="connsiteY0" fmla="*/ 0 h 2457526"/>
                  <a:gd name="connsiteX1" fmla="*/ 320547 w 2671224"/>
                  <a:gd name="connsiteY1" fmla="*/ 0 h 2457526"/>
                  <a:gd name="connsiteX2" fmla="*/ 0 w 2671224"/>
                  <a:gd name="connsiteY2" fmla="*/ 320547 h 2457526"/>
                  <a:gd name="connsiteX3" fmla="*/ 106849 w 2671224"/>
                  <a:gd name="connsiteY3" fmla="*/ 320547 h 2457526"/>
                  <a:gd name="connsiteX4" fmla="*/ 641094 w 2671224"/>
                  <a:gd name="connsiteY4" fmla="*/ 854792 h 2457526"/>
                  <a:gd name="connsiteX5" fmla="*/ 641094 w 2671224"/>
                  <a:gd name="connsiteY5" fmla="*/ 2136980 h 2457526"/>
                  <a:gd name="connsiteX6" fmla="*/ 2136980 w 2671224"/>
                  <a:gd name="connsiteY6" fmla="*/ 2136980 h 2457526"/>
                  <a:gd name="connsiteX7" fmla="*/ 2671225 w 2671224"/>
                  <a:gd name="connsiteY7" fmla="*/ 2457527 h 2457526"/>
                  <a:gd name="connsiteX8" fmla="*/ 2671225 w 2671224"/>
                  <a:gd name="connsiteY8" fmla="*/ 320547 h 2457526"/>
                  <a:gd name="connsiteX9" fmla="*/ 2350678 w 2671224"/>
                  <a:gd name="connsiteY9" fmla="*/ 0 h 2457526"/>
                  <a:gd name="connsiteX10" fmla="*/ 1717063 w 2671224"/>
                  <a:gd name="connsiteY10" fmla="*/ 1642269 h 2457526"/>
                  <a:gd name="connsiteX11" fmla="*/ 1610214 w 2671224"/>
                  <a:gd name="connsiteY11" fmla="*/ 1389037 h 2457526"/>
                  <a:gd name="connsiteX12" fmla="*/ 1162517 w 2671224"/>
                  <a:gd name="connsiteY12" fmla="*/ 1389037 h 2457526"/>
                  <a:gd name="connsiteX13" fmla="*/ 1055668 w 2671224"/>
                  <a:gd name="connsiteY13" fmla="*/ 1642269 h 2457526"/>
                  <a:gd name="connsiteX14" fmla="*/ 916764 w 2671224"/>
                  <a:gd name="connsiteY14" fmla="*/ 1702104 h 2457526"/>
                  <a:gd name="connsiteX15" fmla="*/ 856929 w 2671224"/>
                  <a:gd name="connsiteY15" fmla="*/ 1563201 h 2457526"/>
                  <a:gd name="connsiteX16" fmla="*/ 1284325 w 2671224"/>
                  <a:gd name="connsiteY16" fmla="*/ 494711 h 2457526"/>
                  <a:gd name="connsiteX17" fmla="*/ 1422972 w 2671224"/>
                  <a:gd name="connsiteY17" fmla="*/ 434619 h 2457526"/>
                  <a:gd name="connsiteX18" fmla="*/ 1483064 w 2671224"/>
                  <a:gd name="connsiteY18" fmla="*/ 494711 h 2457526"/>
                  <a:gd name="connsiteX19" fmla="*/ 1910460 w 2671224"/>
                  <a:gd name="connsiteY19" fmla="*/ 1563201 h 2457526"/>
                  <a:gd name="connsiteX20" fmla="*/ 1824040 w 2671224"/>
                  <a:gd name="connsiteY20" fmla="*/ 1687156 h 2457526"/>
                  <a:gd name="connsiteX21" fmla="*/ 1717063 w 2671224"/>
                  <a:gd name="connsiteY21" fmla="*/ 1642269 h 245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224" h="2457526">
                    <a:moveTo>
                      <a:pt x="2350678" y="0"/>
                    </a:moveTo>
                    <a:lnTo>
                      <a:pt x="320547" y="0"/>
                    </a:lnTo>
                    <a:cubicBezTo>
                      <a:pt x="143509" y="0"/>
                      <a:pt x="0" y="143509"/>
                      <a:pt x="0" y="320547"/>
                    </a:cubicBezTo>
                    <a:lnTo>
                      <a:pt x="106849" y="320547"/>
                    </a:lnTo>
                    <a:cubicBezTo>
                      <a:pt x="401902" y="320547"/>
                      <a:pt x="641094" y="559739"/>
                      <a:pt x="641094" y="854792"/>
                    </a:cubicBezTo>
                    <a:lnTo>
                      <a:pt x="641094" y="2136980"/>
                    </a:lnTo>
                    <a:lnTo>
                      <a:pt x="2136980" y="2136980"/>
                    </a:lnTo>
                    <a:lnTo>
                      <a:pt x="2671225" y="2457527"/>
                    </a:lnTo>
                    <a:lnTo>
                      <a:pt x="2671225" y="320547"/>
                    </a:lnTo>
                    <a:cubicBezTo>
                      <a:pt x="2671225" y="143509"/>
                      <a:pt x="2527716" y="0"/>
                      <a:pt x="2350678" y="0"/>
                    </a:cubicBezTo>
                    <a:close/>
                    <a:moveTo>
                      <a:pt x="1717063" y="1642269"/>
                    </a:moveTo>
                    <a:lnTo>
                      <a:pt x="1610214" y="1389037"/>
                    </a:lnTo>
                    <a:lnTo>
                      <a:pt x="1162517" y="1389037"/>
                    </a:lnTo>
                    <a:lnTo>
                      <a:pt x="1055668" y="1642269"/>
                    </a:lnTo>
                    <a:cubicBezTo>
                      <a:pt x="1033839" y="1697147"/>
                      <a:pt x="971642" y="1723934"/>
                      <a:pt x="916764" y="1702104"/>
                    </a:cubicBezTo>
                    <a:cubicBezTo>
                      <a:pt x="861887" y="1680275"/>
                      <a:pt x="835100" y="1618078"/>
                      <a:pt x="856929" y="1563201"/>
                    </a:cubicBezTo>
                    <a:lnTo>
                      <a:pt x="1284325" y="494711"/>
                    </a:lnTo>
                    <a:cubicBezTo>
                      <a:pt x="1306015" y="439833"/>
                      <a:pt x="1368084" y="412929"/>
                      <a:pt x="1422972" y="434619"/>
                    </a:cubicBezTo>
                    <a:cubicBezTo>
                      <a:pt x="1450443" y="445475"/>
                      <a:pt x="1472208" y="467229"/>
                      <a:pt x="1483064" y="494711"/>
                    </a:cubicBezTo>
                    <a:lnTo>
                      <a:pt x="1910460" y="1563201"/>
                    </a:lnTo>
                    <a:cubicBezTo>
                      <a:pt x="1920824" y="1621294"/>
                      <a:pt x="1882134" y="1676792"/>
                      <a:pt x="1824040" y="1687156"/>
                    </a:cubicBezTo>
                    <a:cubicBezTo>
                      <a:pt x="1782658" y="1694539"/>
                      <a:pt x="1740784" y="1676973"/>
                      <a:pt x="1717063" y="1642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0675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202525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57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B364-2A94-C84B-B689-2CE5387DB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2BD7806-C6C3-F3B7-F39D-0AF73CED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4" y="252281"/>
            <a:ext cx="8931451" cy="5355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New and improved Market Intelligence webcast series for 2026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6FC4D-63A0-7ABC-DAA2-F5B9578C8F67}"/>
              </a:ext>
            </a:extLst>
          </p:cNvPr>
          <p:cNvSpPr txBox="1"/>
          <p:nvPr/>
        </p:nvSpPr>
        <p:spPr>
          <a:xfrm>
            <a:off x="77638" y="4774966"/>
            <a:ext cx="906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CDEE0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CDEE0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DDFCE5-0160-860F-82BC-30DCF0B56519}"/>
              </a:ext>
            </a:extLst>
          </p:cNvPr>
          <p:cNvSpPr/>
          <p:nvPr/>
        </p:nvSpPr>
        <p:spPr>
          <a:xfrm>
            <a:off x="3318575" y="1667859"/>
            <a:ext cx="2564969" cy="306774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32F6D-65CD-08E7-62C0-010B07A9B932}"/>
              </a:ext>
            </a:extLst>
          </p:cNvPr>
          <p:cNvSpPr txBox="1"/>
          <p:nvPr/>
        </p:nvSpPr>
        <p:spPr>
          <a:xfrm>
            <a:off x="3318575" y="1182025"/>
            <a:ext cx="250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Regional Webcasts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7DBF9D-5D12-FA3F-A3AE-A5BDC2F76DCD}"/>
              </a:ext>
            </a:extLst>
          </p:cNvPr>
          <p:cNvSpPr txBox="1"/>
          <p:nvPr/>
        </p:nvSpPr>
        <p:spPr>
          <a:xfrm>
            <a:off x="3318574" y="1637214"/>
            <a:ext cx="256496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(32)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9 regions 4x/year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Carolinas, Deserts/Mountains, Florida, Midwest, Northeast/Mid-Atlantic, Southeast, Texas, West Coast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3B0C3F-D84A-EAB2-2725-101C89BA7484}"/>
              </a:ext>
            </a:extLst>
          </p:cNvPr>
          <p:cNvSpPr txBox="1"/>
          <p:nvPr/>
        </p:nvSpPr>
        <p:spPr>
          <a:xfrm>
            <a:off x="3347633" y="2617436"/>
            <a:ext cx="256496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(36)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9 regions 4x/year*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California, Florida, Midwest (East), Midwest (West), Northeast, Pacific &amp; Mountain West, South Atlantic, South Central, Southeast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AB7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*9 regions will be split into “major” markets and “minor” markets. Major markets will have ~40 minute shows while minor markets will have ~15 minute shows.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6AB7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6AB7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(Refer to next slide for map)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E8866-C193-8A59-47CB-43B04B193385}"/>
              </a:ext>
            </a:extLst>
          </p:cNvPr>
          <p:cNvSpPr txBox="1"/>
          <p:nvPr/>
        </p:nvSpPr>
        <p:spPr>
          <a:xfrm>
            <a:off x="441845" y="1177131"/>
            <a:ext cx="292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U.S. &amp; Macro Webcasts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9FBA03-C425-0C37-3D05-B9BF90C1D505}"/>
              </a:ext>
            </a:extLst>
          </p:cNvPr>
          <p:cNvSpPr/>
          <p:nvPr/>
        </p:nvSpPr>
        <p:spPr>
          <a:xfrm>
            <a:off x="649136" y="1667859"/>
            <a:ext cx="2564969" cy="306774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8F788B-CB12-0417-032E-C755CC11AFD4}"/>
              </a:ext>
            </a:extLst>
          </p:cNvPr>
          <p:cNvSpPr txBox="1"/>
          <p:nvPr/>
        </p:nvSpPr>
        <p:spPr>
          <a:xfrm>
            <a:off x="610391" y="1669501"/>
            <a:ext cx="262696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(6)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4 U.S. updates/year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macroeconomic updates/year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E21CD1-854C-ECDE-7A2E-C7F75AE587F3}"/>
              </a:ext>
            </a:extLst>
          </p:cNvPr>
          <p:cNvSpPr txBox="1"/>
          <p:nvPr/>
        </p:nvSpPr>
        <p:spPr>
          <a:xfrm>
            <a:off x="610391" y="2606710"/>
            <a:ext cx="260744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(7)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5 U.S. updates/year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macroeconomic updates/year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F2CEBD-596D-4D80-7E36-B0349EDB73DD}"/>
              </a:ext>
            </a:extLst>
          </p:cNvPr>
          <p:cNvSpPr/>
          <p:nvPr/>
        </p:nvSpPr>
        <p:spPr>
          <a:xfrm>
            <a:off x="6003655" y="1667859"/>
            <a:ext cx="2564969" cy="306774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0056DC-4112-9973-3166-8B36F7F85BFF}"/>
              </a:ext>
            </a:extLst>
          </p:cNvPr>
          <p:cNvSpPr txBox="1"/>
          <p:nvPr/>
        </p:nvSpPr>
        <p:spPr>
          <a:xfrm>
            <a:off x="6003655" y="1182025"/>
            <a:ext cx="250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Specialty Webcasts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DB93D0-3FFE-99B1-F2FC-EEE008CB2937}"/>
              </a:ext>
            </a:extLst>
          </p:cNvPr>
          <p:cNvSpPr txBox="1"/>
          <p:nvPr/>
        </p:nvSpPr>
        <p:spPr>
          <a:xfrm>
            <a:off x="5968640" y="1628496"/>
            <a:ext cx="256496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2025 Format (5)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research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 student housing updates/year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CA8C5C-D900-2867-2DCA-506DB72C7FD0}"/>
              </a:ext>
            </a:extLst>
          </p:cNvPr>
          <p:cNvSpPr txBox="1"/>
          <p:nvPr/>
        </p:nvSpPr>
        <p:spPr>
          <a:xfrm>
            <a:off x="6032714" y="2617436"/>
            <a:ext cx="256496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New 2026 Format (11)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6 special research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3 industry trend topics/year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(new webcast mini-series)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 student housing updates/year</a:t>
            </a:r>
          </a:p>
        </p:txBody>
      </p:sp>
    </p:spTree>
    <p:extLst>
      <p:ext uri="{BB962C8B-B14F-4D97-AF65-F5344CB8AC3E}">
        <p14:creationId xmlns:p14="http://schemas.microsoft.com/office/powerpoint/2010/main" val="47528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F2CA4-7285-2473-41EB-33BA07330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18DDE5-D2C3-76C0-F5E2-12BD61DF4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74" y="252281"/>
            <a:ext cx="8931451" cy="5355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New and improved Market Intelligence webcast series regions for 2026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D94EA-A6AC-4F6D-CE41-DA989486C288}"/>
              </a:ext>
            </a:extLst>
          </p:cNvPr>
          <p:cNvSpPr txBox="1"/>
          <p:nvPr/>
        </p:nvSpPr>
        <p:spPr>
          <a:xfrm>
            <a:off x="77638" y="4774966"/>
            <a:ext cx="906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CDEE0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CDEE0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AC85A4-A57F-EC41-A55E-ED8B766E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65" t="15317" r="11513" b="15932"/>
          <a:stretch>
            <a:fillRect/>
          </a:stretch>
        </p:blipFill>
        <p:spPr>
          <a:xfrm>
            <a:off x="1635144" y="1165827"/>
            <a:ext cx="5951349" cy="3725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8E13A6-88A9-960F-5A54-B2B21E6ABE83}"/>
              </a:ext>
            </a:extLst>
          </p:cNvPr>
          <p:cNvSpPr txBox="1"/>
          <p:nvPr/>
        </p:nvSpPr>
        <p:spPr>
          <a:xfrm>
            <a:off x="-41380" y="1072327"/>
            <a:ext cx="2073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56BCE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Pacific &amp; Mountain West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56BCE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AZ, CO, ID, MT, NM, NV, OR, UT, WA, WY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3BD39-F624-7569-C461-79A94042C0CD}"/>
              </a:ext>
            </a:extLst>
          </p:cNvPr>
          <p:cNvSpPr txBox="1"/>
          <p:nvPr/>
        </p:nvSpPr>
        <p:spPr>
          <a:xfrm>
            <a:off x="611745" y="2819351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F476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California 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EF476F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102876-7D86-8CE3-7F88-1846FD72E97E}"/>
              </a:ext>
            </a:extLst>
          </p:cNvPr>
          <p:cNvSpPr txBox="1"/>
          <p:nvPr/>
        </p:nvSpPr>
        <p:spPr>
          <a:xfrm>
            <a:off x="3804911" y="923541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3D483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Midwest (West)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83D483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IA, IL, KS, MN, MO, ND, NE, SD, WI </a:t>
            </a: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83D483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C1C1D-73FE-C260-13C5-70B73326FA92}"/>
              </a:ext>
            </a:extLst>
          </p:cNvPr>
          <p:cNvSpPr txBox="1"/>
          <p:nvPr/>
        </p:nvSpPr>
        <p:spPr>
          <a:xfrm>
            <a:off x="5666543" y="1479837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73B4C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Midwest (East)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73B4C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KY, IN, MI, OH</a:t>
            </a: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073B4C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03455-20E3-EF89-CC19-26FAD30C4EEF}"/>
              </a:ext>
            </a:extLst>
          </p:cNvPr>
          <p:cNvSpPr txBox="1"/>
          <p:nvPr/>
        </p:nvSpPr>
        <p:spPr>
          <a:xfrm>
            <a:off x="7183025" y="923541"/>
            <a:ext cx="1747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6D6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Northeast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6D6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CT, MA, ME, NH, NJ, NY, PA, RI, VT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A403AB-3446-0912-9DDD-EC540A6E9E5C}"/>
              </a:ext>
            </a:extLst>
          </p:cNvPr>
          <p:cNvSpPr txBox="1"/>
          <p:nvPr/>
        </p:nvSpPr>
        <p:spPr>
          <a:xfrm>
            <a:off x="7188654" y="2923647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987DB7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 Atlantic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987DB7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D.C., DE, MD, NC, VA, WV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42B49-6E4A-6EE3-5B67-359BA27551E2}"/>
              </a:ext>
            </a:extLst>
          </p:cNvPr>
          <p:cNvSpPr txBox="1"/>
          <p:nvPr/>
        </p:nvSpPr>
        <p:spPr>
          <a:xfrm>
            <a:off x="5386928" y="4384304"/>
            <a:ext cx="673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78C6B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78C6B"/>
              </a:solidFill>
              <a:effectLst/>
              <a:uLnTx/>
              <a:uFillTx/>
              <a:latin typeface="Lato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936F96-6E0D-1EE1-408A-BFFA5EEB4CE9}"/>
              </a:ext>
            </a:extLst>
          </p:cNvPr>
          <p:cNvSpPr txBox="1"/>
          <p:nvPr/>
        </p:nvSpPr>
        <p:spPr>
          <a:xfrm>
            <a:off x="6694989" y="3577563"/>
            <a:ext cx="1032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C637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Southeast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C637F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AL, GA, MS, SC, TN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EB876B-C301-6B23-B42F-14C3BBF87C5E}"/>
              </a:ext>
            </a:extLst>
          </p:cNvPr>
          <p:cNvSpPr txBox="1"/>
          <p:nvPr/>
        </p:nvSpPr>
        <p:spPr>
          <a:xfrm>
            <a:off x="2692034" y="4402205"/>
            <a:ext cx="1168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4B869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South Central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4B869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AR, LA, OK, TX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E58DFB-57EC-4E46-6545-506A45226E8E}"/>
              </a:ext>
            </a:extLst>
          </p:cNvPr>
          <p:cNvGrpSpPr/>
          <p:nvPr/>
        </p:nvGrpSpPr>
        <p:grpSpPr>
          <a:xfrm>
            <a:off x="1508144" y="2861505"/>
            <a:ext cx="570398" cy="189398"/>
            <a:chOff x="1508144" y="2861505"/>
            <a:chExt cx="570398" cy="18939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A7BCAE5-FBEA-C081-541D-38C9F517382A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EF476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69797-C587-403E-D8D7-3A9EC5D4A6BB}"/>
                </a:ext>
              </a:extLst>
            </p:cNvPr>
            <p:cNvCxnSpPr>
              <a:stCxn id="7" idx="3"/>
              <a:endCxn id="31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5B0B68F-85B3-EDBC-6DB7-6A07BDBCB0CD}"/>
              </a:ext>
            </a:extLst>
          </p:cNvPr>
          <p:cNvGrpSpPr/>
          <p:nvPr/>
        </p:nvGrpSpPr>
        <p:grpSpPr>
          <a:xfrm rot="3474281">
            <a:off x="1645206" y="1636615"/>
            <a:ext cx="570398" cy="189398"/>
            <a:chOff x="1508144" y="2861505"/>
            <a:chExt cx="570398" cy="18939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DF89BEC-CF66-9077-DFB6-A38448F40270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56BCE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47F81B7-D4FC-C934-C266-FF8D86AFD0DA}"/>
                </a:ext>
              </a:extLst>
            </p:cNvPr>
            <p:cNvCxnSpPr>
              <a:endCxn id="36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77F51D-6B2C-AE85-B153-8459D3470F80}"/>
              </a:ext>
            </a:extLst>
          </p:cNvPr>
          <p:cNvGrpSpPr/>
          <p:nvPr/>
        </p:nvGrpSpPr>
        <p:grpSpPr>
          <a:xfrm rot="5400000">
            <a:off x="4404002" y="1504156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29B527C-0D9C-F253-A6EF-5BF459A859ED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34CDF4-C351-167A-87E4-3E5018B240BD}"/>
                </a:ext>
              </a:extLst>
            </p:cNvPr>
            <p:cNvCxnSpPr>
              <a:endCxn id="39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8BD3A9-6764-B5A2-F0D0-0EA43FDDB00D}"/>
              </a:ext>
            </a:extLst>
          </p:cNvPr>
          <p:cNvGrpSpPr/>
          <p:nvPr/>
        </p:nvGrpSpPr>
        <p:grpSpPr>
          <a:xfrm rot="6750014">
            <a:off x="5703365" y="2109964"/>
            <a:ext cx="570398" cy="189398"/>
            <a:chOff x="1508144" y="2861505"/>
            <a:chExt cx="570398" cy="189398"/>
          </a:xfrm>
          <a:solidFill>
            <a:srgbClr val="073B4C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9BF84E3-FD45-8FFB-8767-DBB5E3454AE7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88D83DA-4B30-5B94-AEB0-56BA40233C21}"/>
                </a:ext>
              </a:extLst>
            </p:cNvPr>
            <p:cNvCxnSpPr>
              <a:endCxn id="42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FBD719A-E59D-FE30-7F4B-CF6BFA881F84}"/>
              </a:ext>
            </a:extLst>
          </p:cNvPr>
          <p:cNvGrpSpPr/>
          <p:nvPr/>
        </p:nvGrpSpPr>
        <p:grpSpPr>
          <a:xfrm rot="7540086">
            <a:off x="7131726" y="1543449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718901D-833E-A37B-A30C-B598A07432FC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06D6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F126489-46E2-A416-EB71-8A93778DD9AB}"/>
                </a:ext>
              </a:extLst>
            </p:cNvPr>
            <p:cNvCxnSpPr>
              <a:endCxn id="45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07A3607-3A58-C3B0-2AF3-7CD3FCBC5B6E}"/>
              </a:ext>
            </a:extLst>
          </p:cNvPr>
          <p:cNvGrpSpPr/>
          <p:nvPr/>
        </p:nvGrpSpPr>
        <p:grpSpPr>
          <a:xfrm rot="10800000">
            <a:off x="6600290" y="3056117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F813CE7-BB4C-3596-F6D8-A16F59F2A279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987DB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737938B-F8E2-0C00-245E-1579BE5FFEE9}"/>
                </a:ext>
              </a:extLst>
            </p:cNvPr>
            <p:cNvCxnSpPr>
              <a:endCxn id="48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BDF1112-9C88-5DA6-A584-2D57D10AFBD4}"/>
              </a:ext>
            </a:extLst>
          </p:cNvPr>
          <p:cNvGrpSpPr/>
          <p:nvPr/>
        </p:nvGrpSpPr>
        <p:grpSpPr>
          <a:xfrm rot="10800000">
            <a:off x="6131154" y="3677664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46D2837-2AB9-B61F-16F5-149CFBE439C6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0C637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EF1939B-0716-3C12-6098-77518486AC09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BB79CD-1ECB-90DF-A0C1-8AD93B7EAE2D}"/>
              </a:ext>
            </a:extLst>
          </p:cNvPr>
          <p:cNvGrpSpPr/>
          <p:nvPr/>
        </p:nvGrpSpPr>
        <p:grpSpPr>
          <a:xfrm>
            <a:off x="6039393" y="4428105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47333E3-C294-D493-CA3F-17DCE551DA7B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F78C6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D0B9402-A769-A4B4-50C3-1A21DFEA5BCB}"/>
                </a:ext>
              </a:extLst>
            </p:cNvPr>
            <p:cNvCxnSpPr>
              <a:endCxn id="55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23BFAA-3E78-16F8-6CC6-48735E1E7133}"/>
              </a:ext>
            </a:extLst>
          </p:cNvPr>
          <p:cNvGrpSpPr/>
          <p:nvPr/>
        </p:nvGrpSpPr>
        <p:grpSpPr>
          <a:xfrm rot="19043029">
            <a:off x="3731201" y="4228469"/>
            <a:ext cx="570398" cy="189398"/>
            <a:chOff x="1508144" y="2861505"/>
            <a:chExt cx="570398" cy="189398"/>
          </a:xfrm>
          <a:solidFill>
            <a:srgbClr val="83D483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25664AF-1447-15D9-752B-0C6318D0237D}"/>
                </a:ext>
              </a:extLst>
            </p:cNvPr>
            <p:cNvSpPr/>
            <p:nvPr/>
          </p:nvSpPr>
          <p:spPr>
            <a:xfrm>
              <a:off x="1889144" y="2861505"/>
              <a:ext cx="189398" cy="189398"/>
            </a:xfrm>
            <a:prstGeom prst="ellipse">
              <a:avLst/>
            </a:prstGeom>
            <a:solidFill>
              <a:srgbClr val="FFD1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19D5927-5564-A767-4CCC-D3868BB93FD4}"/>
                </a:ext>
              </a:extLst>
            </p:cNvPr>
            <p:cNvCxnSpPr>
              <a:endCxn id="59" idx="2"/>
            </p:cNvCxnSpPr>
            <p:nvPr/>
          </p:nvCxnSpPr>
          <p:spPr>
            <a:xfrm flipV="1">
              <a:off x="1508144" y="2956204"/>
              <a:ext cx="381000" cy="1647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267A6C-3ED6-B492-705E-3AC9E3409B23}"/>
              </a:ext>
            </a:extLst>
          </p:cNvPr>
          <p:cNvSpPr txBox="1"/>
          <p:nvPr/>
        </p:nvSpPr>
        <p:spPr>
          <a:xfrm>
            <a:off x="76609" y="3874645"/>
            <a:ext cx="2628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>
                <a:ln>
                  <a:noFill/>
                </a:ln>
                <a:solidFill>
                  <a:srgbClr val="252125"/>
                </a:solidFill>
                <a:effectLst/>
                <a:highlight>
                  <a:srgbClr val="FFD166"/>
                </a:highlight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Note: Regions are RealPage-defined and may not overlap with other regional definitions from Census, BLS, etc.</a:t>
            </a:r>
          </a:p>
        </p:txBody>
      </p:sp>
    </p:spTree>
    <p:extLst>
      <p:ext uri="{BB962C8B-B14F-4D97-AF65-F5344CB8AC3E}">
        <p14:creationId xmlns:p14="http://schemas.microsoft.com/office/powerpoint/2010/main" val="22542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7E326-C9CD-446C-BE73-B63F25DD9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B1DEE6F-5CB1-92C5-1CAC-2BA9129EB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1621" t="66742" r="21320" b="14426"/>
          <a:stretch>
            <a:fillRect/>
          </a:stretch>
        </p:blipFill>
        <p:spPr>
          <a:xfrm rot="266886">
            <a:off x="294404" y="1037630"/>
            <a:ext cx="4521614" cy="353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4ACE09-F178-6344-C349-0EA6C6E549A7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C7598F-68F0-C704-6D3F-0BE73BFA8B14}"/>
              </a:ext>
            </a:extLst>
          </p:cNvPr>
          <p:cNvSpPr/>
          <p:nvPr/>
        </p:nvSpPr>
        <p:spPr>
          <a:xfrm>
            <a:off x="3237258" y="1866298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D193DD9F-2EEE-8F80-7F3B-747CCB74514A}"/>
              </a:ext>
            </a:extLst>
          </p:cNvPr>
          <p:cNvSpPr txBox="1">
            <a:spLocks/>
          </p:cNvSpPr>
          <p:nvPr/>
        </p:nvSpPr>
        <p:spPr>
          <a:xfrm>
            <a:off x="4510942" y="977669"/>
            <a:ext cx="4050356" cy="1466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Florida Region: </a:t>
            </a:r>
          </a:p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Secondary/Tertiary (Minor) Metro Areas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D5BBD5-43D2-C8CA-4E8F-BF684B05824F}"/>
              </a:ext>
            </a:extLst>
          </p:cNvPr>
          <p:cNvSpPr txBox="1"/>
          <p:nvPr/>
        </p:nvSpPr>
        <p:spPr>
          <a:xfrm>
            <a:off x="4604107" y="2225167"/>
            <a:ext cx="44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schemeClr val="accent1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 Core</a:t>
            </a:r>
          </a:p>
          <a:p>
            <a:pPr defTabSz="685800"/>
            <a:r>
              <a:rPr lang="en-US" sz="1000" dirty="0">
                <a:solidFill>
                  <a:schemeClr val="accent1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Gainesville, Lakeland, Tallahassee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EC9990-E008-4FFC-E6A7-C27EC7947547}"/>
              </a:ext>
            </a:extLst>
          </p:cNvPr>
          <p:cNvSpPr txBox="1"/>
          <p:nvPr/>
        </p:nvSpPr>
        <p:spPr>
          <a:xfrm>
            <a:off x="4604107" y="2881284"/>
            <a:ext cx="4420507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srgbClr val="6AB7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 Panhandle</a:t>
            </a:r>
          </a:p>
          <a:p>
            <a:pPr defTabSz="685800"/>
            <a:r>
              <a:rPr lang="en-US" sz="1000" dirty="0">
                <a:solidFill>
                  <a:srgbClr val="6AB7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Destin (Crestview), Panama City, Pensacola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6ECECB-0F65-F609-1B79-3F08C9D6023C}"/>
              </a:ext>
            </a:extLst>
          </p:cNvPr>
          <p:cNvSpPr txBox="1"/>
          <p:nvPr/>
        </p:nvSpPr>
        <p:spPr>
          <a:xfrm>
            <a:off x="4604107" y="3537401"/>
            <a:ext cx="442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srgbClr val="7030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 Shore</a:t>
            </a:r>
          </a:p>
          <a:p>
            <a:pPr defTabSz="685800"/>
            <a:r>
              <a:rPr lang="en-US" sz="1000" dirty="0">
                <a:solidFill>
                  <a:srgbClr val="7030A0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Deltona-Daytona Beach, Naples, Palm Bay, Port St. Lucie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AF352F-BE84-147E-1832-3BC4A4424830}"/>
              </a:ext>
            </a:extLst>
          </p:cNvPr>
          <p:cNvSpPr/>
          <p:nvPr/>
        </p:nvSpPr>
        <p:spPr>
          <a:xfrm>
            <a:off x="3392916" y="2711520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991774-B9B2-4638-383B-40E6AAEAE794}"/>
              </a:ext>
            </a:extLst>
          </p:cNvPr>
          <p:cNvSpPr/>
          <p:nvPr/>
        </p:nvSpPr>
        <p:spPr>
          <a:xfrm>
            <a:off x="2222386" y="1586741"/>
            <a:ext cx="115200" cy="115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390958-0A22-7898-CB3C-B316FE208839}"/>
              </a:ext>
            </a:extLst>
          </p:cNvPr>
          <p:cNvSpPr/>
          <p:nvPr/>
        </p:nvSpPr>
        <p:spPr>
          <a:xfrm>
            <a:off x="1470344" y="1586741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F0B1A3-5889-1397-EF41-3EDCB4C27D5B}"/>
              </a:ext>
            </a:extLst>
          </p:cNvPr>
          <p:cNvSpPr/>
          <p:nvPr/>
        </p:nvSpPr>
        <p:spPr>
          <a:xfrm>
            <a:off x="1766744" y="1722298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D6171C5-8A47-2370-3F5B-7784A200952D}"/>
              </a:ext>
            </a:extLst>
          </p:cNvPr>
          <p:cNvSpPr/>
          <p:nvPr/>
        </p:nvSpPr>
        <p:spPr>
          <a:xfrm>
            <a:off x="1108723" y="1609839"/>
            <a:ext cx="115200" cy="115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C1650A-3A2F-7752-737E-792C6CE36A9A}"/>
              </a:ext>
            </a:extLst>
          </p:cNvPr>
          <p:cNvSpPr/>
          <p:nvPr/>
        </p:nvSpPr>
        <p:spPr>
          <a:xfrm>
            <a:off x="3703896" y="2032046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949061C-EBD6-C2B0-DDBE-A054D2E7CCDE}"/>
              </a:ext>
            </a:extLst>
          </p:cNvPr>
          <p:cNvSpPr/>
          <p:nvPr/>
        </p:nvSpPr>
        <p:spPr>
          <a:xfrm>
            <a:off x="3559896" y="3598459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73BD6D-4D4A-3F98-1A01-8C3C00B2FE53}"/>
              </a:ext>
            </a:extLst>
          </p:cNvPr>
          <p:cNvSpPr/>
          <p:nvPr/>
        </p:nvSpPr>
        <p:spPr>
          <a:xfrm>
            <a:off x="3999850" y="2711520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C7D83D-598E-D586-F4FC-2A543326238B}"/>
              </a:ext>
            </a:extLst>
          </p:cNvPr>
          <p:cNvSpPr/>
          <p:nvPr/>
        </p:nvSpPr>
        <p:spPr>
          <a:xfrm>
            <a:off x="4181050" y="3163443"/>
            <a:ext cx="115200" cy="1152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94637-4A3F-02A2-189A-D643AE5A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93A28D5-3434-F193-40DF-80BA133AE8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25704"/>
              </p:ext>
            </p:extLst>
          </p:nvPr>
        </p:nvGraphicFramePr>
        <p:xfrm>
          <a:off x="5630399" y="1661012"/>
          <a:ext cx="3120075" cy="1662516"/>
        </p:xfrm>
        <a:graphic>
          <a:graphicData uri="http://schemas.openxmlformats.org/drawingml/2006/table">
            <a:tbl>
              <a:tblPr/>
              <a:tblGrid>
                <a:gridCol w="1161675">
                  <a:extLst>
                    <a:ext uri="{9D8B030D-6E8A-4147-A177-3AD203B41FA5}">
                      <a16:colId xmlns:a16="http://schemas.microsoft.com/office/drawing/2014/main" val="1462475915"/>
                    </a:ext>
                  </a:extLst>
                </a:gridCol>
                <a:gridCol w="844849">
                  <a:extLst>
                    <a:ext uri="{9D8B030D-6E8A-4147-A177-3AD203B41FA5}">
                      <a16:colId xmlns:a16="http://schemas.microsoft.com/office/drawing/2014/main" val="2206737763"/>
                    </a:ext>
                  </a:extLst>
                </a:gridCol>
                <a:gridCol w="1113551">
                  <a:extLst>
                    <a:ext uri="{9D8B030D-6E8A-4147-A177-3AD203B41FA5}">
                      <a16:colId xmlns:a16="http://schemas.microsoft.com/office/drawing/2014/main" val="1834005447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Change (Rents &amp; Occupancy)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462200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Effective Rent </a:t>
                      </a:r>
                    </a:p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48460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7802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515080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63001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94.3%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5367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-0.6%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94.8%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985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884F7-7C2C-422B-85C6-8034C9E2C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433919"/>
              </p:ext>
            </p:extLst>
          </p:nvPr>
        </p:nvGraphicFramePr>
        <p:xfrm>
          <a:off x="3166170" y="1661012"/>
          <a:ext cx="2464229" cy="1662516"/>
        </p:xfrm>
        <a:graphic>
          <a:graphicData uri="http://schemas.openxmlformats.org/drawingml/2006/table">
            <a:tbl>
              <a:tblPr/>
              <a:tblGrid>
                <a:gridCol w="717104">
                  <a:extLst>
                    <a:ext uri="{9D8B030D-6E8A-4147-A177-3AD203B41FA5}">
                      <a16:colId xmlns:a16="http://schemas.microsoft.com/office/drawing/2014/main" val="2793999278"/>
                    </a:ext>
                  </a:extLst>
                </a:gridCol>
                <a:gridCol w="855615">
                  <a:extLst>
                    <a:ext uri="{9D8B030D-6E8A-4147-A177-3AD203B41FA5}">
                      <a16:colId xmlns:a16="http://schemas.microsoft.com/office/drawing/2014/main" val="4046318977"/>
                    </a:ext>
                  </a:extLst>
                </a:gridCol>
                <a:gridCol w="891510">
                  <a:extLst>
                    <a:ext uri="{9D8B030D-6E8A-4147-A177-3AD203B41FA5}">
                      <a16:colId xmlns:a16="http://schemas.microsoft.com/office/drawing/2014/main" val="2164535810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Annual Supply / Demand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158618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Absorption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18070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731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505183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1,420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1,559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297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31970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2,161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2,970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02804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409k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366k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69374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6DF59-7C55-4E34-3582-0B04039BB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79251"/>
              </p:ext>
            </p:extLst>
          </p:nvPr>
        </p:nvGraphicFramePr>
        <p:xfrm>
          <a:off x="237599" y="1661012"/>
          <a:ext cx="2928571" cy="1662516"/>
        </p:xfrm>
        <a:graphic>
          <a:graphicData uri="http://schemas.openxmlformats.org/drawingml/2006/table">
            <a:tbl>
              <a:tblPr/>
              <a:tblGrid>
                <a:gridCol w="2130305">
                  <a:extLst>
                    <a:ext uri="{9D8B030D-6E8A-4147-A177-3AD203B41FA5}">
                      <a16:colId xmlns:a16="http://schemas.microsoft.com/office/drawing/2014/main" val="1428131238"/>
                    </a:ext>
                  </a:extLst>
                </a:gridCol>
                <a:gridCol w="798266">
                  <a:extLst>
                    <a:ext uri="{9D8B030D-6E8A-4147-A177-3AD203B41FA5}">
                      <a16:colId xmlns:a16="http://schemas.microsoft.com/office/drawing/2014/main" val="2035595934"/>
                    </a:ext>
                  </a:extLst>
                </a:gridCol>
              </a:tblGrid>
              <a:tr h="63640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Existing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Units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39730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Gainesville,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31,174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33698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Lakeland,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37,589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289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Tallahassee,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32,123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02928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Florida Core Avg.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100,886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7506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20.3m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0272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F93EDB5-CA42-3EDC-4C35-47D8D7A80DC6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6E1034-EDF2-ECA2-1129-3E3F686FCAC1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Florida Region: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Data as of 4Q25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B9A66-4FA9-8A29-190F-E368A5BB7B77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EE7755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 Core Metros</a:t>
            </a:r>
          </a:p>
        </p:txBody>
      </p:sp>
    </p:spTree>
    <p:extLst>
      <p:ext uri="{BB962C8B-B14F-4D97-AF65-F5344CB8AC3E}">
        <p14:creationId xmlns:p14="http://schemas.microsoft.com/office/powerpoint/2010/main" val="8805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DF276-D2A4-DC94-774A-836D1843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402F71-6072-5E0A-8015-8BA5799E17CF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E57852-5B1D-1AF6-DD91-7EE87CFCF3C2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>
              <a:defRPr/>
            </a:pPr>
            <a:r>
              <a:rPr lang="en-US" sz="1600" b="1" dirty="0">
                <a:solidFill>
                  <a:srgbClr val="1B314C"/>
                </a:solidFill>
              </a:rPr>
              <a:t>Florida Region: Secondary/Tertiary (Minor) Metro Areas</a:t>
            </a:r>
          </a:p>
          <a:p>
            <a:pPr lvl="0">
              <a:defRPr/>
            </a:pPr>
            <a:r>
              <a:rPr lang="en-US" sz="1100" dirty="0">
                <a:solidFill>
                  <a:srgbClr val="1B314C"/>
                </a:solidFill>
              </a:rPr>
              <a:t>Forecast as of January 2026</a:t>
            </a:r>
            <a:endParaRPr lang="en-US" sz="1600" dirty="0">
              <a:solidFill>
                <a:srgbClr val="1B314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BB294C-D2EF-E7AA-670F-71D0FDAE7F6F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EE7755"/>
                </a:solidFill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 Core Metros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9818AF-D860-A0BF-8300-9EBCAF5DA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82029"/>
              </p:ext>
            </p:extLst>
          </p:nvPr>
        </p:nvGraphicFramePr>
        <p:xfrm>
          <a:off x="1369236" y="1698068"/>
          <a:ext cx="6249599" cy="1663552"/>
        </p:xfrm>
        <a:graphic>
          <a:graphicData uri="http://schemas.openxmlformats.org/drawingml/2006/table">
            <a:tbl>
              <a:tblPr/>
              <a:tblGrid>
                <a:gridCol w="2086749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1173600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2017235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Forecast as of Jan. 2026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 Forecast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Effective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Rent Chg. (Annual Avg.)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Gainesville,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1.5%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Lakeland,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1,500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Tallahassee,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2.1%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7818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Florida Core Avg.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2,640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1.7%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317k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5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34E25-6D08-193E-DEEC-BD9268226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3D89F52-8186-23BC-AA49-14313B224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820226"/>
              </p:ext>
            </p:extLst>
          </p:nvPr>
        </p:nvGraphicFramePr>
        <p:xfrm>
          <a:off x="3166170" y="1725812"/>
          <a:ext cx="2464229" cy="1662516"/>
        </p:xfrm>
        <a:graphic>
          <a:graphicData uri="http://schemas.openxmlformats.org/drawingml/2006/table">
            <a:tbl>
              <a:tblPr/>
              <a:tblGrid>
                <a:gridCol w="717104">
                  <a:extLst>
                    <a:ext uri="{9D8B030D-6E8A-4147-A177-3AD203B41FA5}">
                      <a16:colId xmlns:a16="http://schemas.microsoft.com/office/drawing/2014/main" val="4177454756"/>
                    </a:ext>
                  </a:extLst>
                </a:gridCol>
                <a:gridCol w="855615">
                  <a:extLst>
                    <a:ext uri="{9D8B030D-6E8A-4147-A177-3AD203B41FA5}">
                      <a16:colId xmlns:a16="http://schemas.microsoft.com/office/drawing/2014/main" val="2231906114"/>
                    </a:ext>
                  </a:extLst>
                </a:gridCol>
                <a:gridCol w="891510">
                  <a:extLst>
                    <a:ext uri="{9D8B030D-6E8A-4147-A177-3AD203B41FA5}">
                      <a16:colId xmlns:a16="http://schemas.microsoft.com/office/drawing/2014/main" val="3238548134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Annual Supply / Demand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537824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Absorption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77643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1,685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6.6%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1,582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825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343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1.5%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200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408600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852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3.0%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974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31792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2,881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9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3.8%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9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2,756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9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74348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409k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366k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945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020728-3FC5-57B9-1405-1087B8E0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71824"/>
              </p:ext>
            </p:extLst>
          </p:nvPr>
        </p:nvGraphicFramePr>
        <p:xfrm>
          <a:off x="5630399" y="1725812"/>
          <a:ext cx="3120075" cy="1662516"/>
        </p:xfrm>
        <a:graphic>
          <a:graphicData uri="http://schemas.openxmlformats.org/drawingml/2006/table">
            <a:tbl>
              <a:tblPr/>
              <a:tblGrid>
                <a:gridCol w="1161675">
                  <a:extLst>
                    <a:ext uri="{9D8B030D-6E8A-4147-A177-3AD203B41FA5}">
                      <a16:colId xmlns:a16="http://schemas.microsoft.com/office/drawing/2014/main" val="1585873682"/>
                    </a:ext>
                  </a:extLst>
                </a:gridCol>
                <a:gridCol w="844849">
                  <a:extLst>
                    <a:ext uri="{9D8B030D-6E8A-4147-A177-3AD203B41FA5}">
                      <a16:colId xmlns:a16="http://schemas.microsoft.com/office/drawing/2014/main" val="3083623199"/>
                    </a:ext>
                  </a:extLst>
                </a:gridCol>
                <a:gridCol w="1113551">
                  <a:extLst>
                    <a:ext uri="{9D8B030D-6E8A-4147-A177-3AD203B41FA5}">
                      <a16:colId xmlns:a16="http://schemas.microsoft.com/office/drawing/2014/main" val="2664590046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Change (Rents &amp; Occupancy)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30970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Effective Rent </a:t>
                      </a:r>
                    </a:p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67878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-7.0%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92.5%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8381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-2.8%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93.7%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83640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-0.3%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94.3%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0.6%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96187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-3.3%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9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93.5%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9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0.1%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9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6136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-0.6%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94.8%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8623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C6AACE1-9ACB-3E7D-90F8-5A2928E92BA1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17E1B76-BC05-0491-B8AA-D75645CEC60D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Florida Region: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Data as of 4Q25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7E200FF-ECFB-C254-73C6-EA98ED1D1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6073"/>
              </p:ext>
            </p:extLst>
          </p:nvPr>
        </p:nvGraphicFramePr>
        <p:xfrm>
          <a:off x="129600" y="1725812"/>
          <a:ext cx="3036571" cy="1662516"/>
        </p:xfrm>
        <a:graphic>
          <a:graphicData uri="http://schemas.openxmlformats.org/drawingml/2006/table">
            <a:tbl>
              <a:tblPr/>
              <a:tblGrid>
                <a:gridCol w="2318400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718171">
                  <a:extLst>
                    <a:ext uri="{9D8B030D-6E8A-4147-A177-3AD203B41FA5}">
                      <a16:colId xmlns:a16="http://schemas.microsoft.com/office/drawing/2014/main" val="3351520963"/>
                    </a:ext>
                  </a:extLst>
                </a:gridCol>
              </a:tblGrid>
              <a:tr h="63640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Existing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Units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Crestview (Destin), FL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27,174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Panama 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City</a:t>
                      </a:r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, FL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22,684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Pensacola, FL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</a:rPr>
                        <a:t>29,069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7818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Florida Panhandle Avg.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9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78,927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9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20.3m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4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223D56-2E58-2F85-EDD7-BBEB2CB9EA56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 Panhandle Metros</a:t>
            </a:r>
          </a:p>
        </p:txBody>
      </p:sp>
    </p:spTree>
    <p:extLst>
      <p:ext uri="{BB962C8B-B14F-4D97-AF65-F5344CB8AC3E}">
        <p14:creationId xmlns:p14="http://schemas.microsoft.com/office/powerpoint/2010/main" val="267134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A15A-4FA9-59BD-6209-D4A8B5022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7FFB57-AFC0-3C59-ADE2-16C7E2017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58650"/>
              </p:ext>
            </p:extLst>
          </p:nvPr>
        </p:nvGraphicFramePr>
        <p:xfrm>
          <a:off x="1369236" y="1705268"/>
          <a:ext cx="6249599" cy="1663552"/>
        </p:xfrm>
        <a:graphic>
          <a:graphicData uri="http://schemas.openxmlformats.org/drawingml/2006/table">
            <a:tbl>
              <a:tblPr/>
              <a:tblGrid>
                <a:gridCol w="2086749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972015">
                  <a:extLst>
                    <a:ext uri="{9D8B030D-6E8A-4147-A177-3AD203B41FA5}">
                      <a16:colId xmlns:a16="http://schemas.microsoft.com/office/drawing/2014/main" val="4007107676"/>
                    </a:ext>
                  </a:extLst>
                </a:gridCol>
                <a:gridCol w="1173600">
                  <a:extLst>
                    <a:ext uri="{9D8B030D-6E8A-4147-A177-3AD203B41FA5}">
                      <a16:colId xmlns:a16="http://schemas.microsoft.com/office/drawing/2014/main" val="1021031498"/>
                    </a:ext>
                  </a:extLst>
                </a:gridCol>
                <a:gridCol w="2017235">
                  <a:extLst>
                    <a:ext uri="{9D8B030D-6E8A-4147-A177-3AD203B41FA5}">
                      <a16:colId xmlns:a16="http://schemas.microsoft.com/office/drawing/2014/main" val="1114879083"/>
                    </a:ext>
                  </a:extLst>
                </a:gridCol>
              </a:tblGrid>
              <a:tr h="26064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Forecast as of Jan. </a:t>
                      </a: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2026 Forecast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375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Effective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Rent Chg. (Annual Avg.)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107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Crestview (Destin), FL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832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-2.9%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Panama </a:t>
                      </a: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City</a:t>
                      </a:r>
                      <a:r>
                        <a:rPr lang="pl-PL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, FL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229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-0.8%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Pensacola, FL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816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58662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Florida Panhandle Avg.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1,877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2.4%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-1.0%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317k</a:t>
                      </a:r>
                    </a:p>
                  </a:txBody>
                  <a:tcPr marL="7620" marR="7620" marT="76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1.6%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1.9%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8D61F32-D0F7-CECF-D21E-610126C58D8D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0D69CB-81C6-18F1-72EE-8C4A6D5112BF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Florida Region: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Forecast as of January 2026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AC0453-44E9-53A3-049F-DFEC1F65A82A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 Panhandle Metros</a:t>
            </a:r>
          </a:p>
        </p:txBody>
      </p:sp>
    </p:spTree>
    <p:extLst>
      <p:ext uri="{BB962C8B-B14F-4D97-AF65-F5344CB8AC3E}">
        <p14:creationId xmlns:p14="http://schemas.microsoft.com/office/powerpoint/2010/main" val="306037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C9DDC-5FFE-5133-8C8C-339252F66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63D800-D517-D524-9E16-882550C2B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576028"/>
              </p:ext>
            </p:extLst>
          </p:nvPr>
        </p:nvGraphicFramePr>
        <p:xfrm>
          <a:off x="3266970" y="1661012"/>
          <a:ext cx="2464229" cy="1867738"/>
        </p:xfrm>
        <a:graphic>
          <a:graphicData uri="http://schemas.openxmlformats.org/drawingml/2006/table">
            <a:tbl>
              <a:tblPr/>
              <a:tblGrid>
                <a:gridCol w="717104">
                  <a:extLst>
                    <a:ext uri="{9D8B030D-6E8A-4147-A177-3AD203B41FA5}">
                      <a16:colId xmlns:a16="http://schemas.microsoft.com/office/drawing/2014/main" val="2485815465"/>
                    </a:ext>
                  </a:extLst>
                </a:gridCol>
                <a:gridCol w="855615">
                  <a:extLst>
                    <a:ext uri="{9D8B030D-6E8A-4147-A177-3AD203B41FA5}">
                      <a16:colId xmlns:a16="http://schemas.microsoft.com/office/drawing/2014/main" val="1988606169"/>
                    </a:ext>
                  </a:extLst>
                </a:gridCol>
                <a:gridCol w="891510">
                  <a:extLst>
                    <a:ext uri="{9D8B030D-6E8A-4147-A177-3AD203B41FA5}">
                      <a16:colId xmlns:a16="http://schemas.microsoft.com/office/drawing/2014/main" val="1438186282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Annual Supply / Demand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677684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Supply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% Inventory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Growth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Absorption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92016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1,865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1,713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6702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1,196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6807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1,081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1,341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938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740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2.3%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826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744487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4,882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3.2%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4,456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3541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409k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2.0%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366k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87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2F8980-31C2-9C20-15A3-13BC9994E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916196"/>
              </p:ext>
            </p:extLst>
          </p:nvPr>
        </p:nvGraphicFramePr>
        <p:xfrm>
          <a:off x="5731199" y="1661012"/>
          <a:ext cx="3120075" cy="1867738"/>
        </p:xfrm>
        <a:graphic>
          <a:graphicData uri="http://schemas.openxmlformats.org/drawingml/2006/table">
            <a:tbl>
              <a:tblPr/>
              <a:tblGrid>
                <a:gridCol w="1161675">
                  <a:extLst>
                    <a:ext uri="{9D8B030D-6E8A-4147-A177-3AD203B41FA5}">
                      <a16:colId xmlns:a16="http://schemas.microsoft.com/office/drawing/2014/main" val="3529867546"/>
                    </a:ext>
                  </a:extLst>
                </a:gridCol>
                <a:gridCol w="844849">
                  <a:extLst>
                    <a:ext uri="{9D8B030D-6E8A-4147-A177-3AD203B41FA5}">
                      <a16:colId xmlns:a16="http://schemas.microsoft.com/office/drawing/2014/main" val="2406912596"/>
                    </a:ext>
                  </a:extLst>
                </a:gridCol>
                <a:gridCol w="1113551">
                  <a:extLst>
                    <a:ext uri="{9D8B030D-6E8A-4147-A177-3AD203B41FA5}">
                      <a16:colId xmlns:a16="http://schemas.microsoft.com/office/drawing/2014/main" val="2292236433"/>
                    </a:ext>
                  </a:extLst>
                </a:gridCol>
              </a:tblGrid>
              <a:tr h="260642"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Y/Y Change (Rents &amp; Occupancy)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613646"/>
                  </a:ext>
                </a:extLst>
              </a:tr>
              <a:tr h="375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Effective Rent </a:t>
                      </a:r>
                    </a:p>
                    <a:p>
                      <a:pPr algn="ctr" fontAlgn="ctr">
                        <a:buNone/>
                      </a:pPr>
                      <a:r>
                        <a:rPr lang="fr-FR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Occupancy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Change (Y/Y)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11965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-4.1%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94.3%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-0.1%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4120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-10.3%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93.6%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-1.4%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14007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-1.7%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94.3%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09244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-1.4%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93.8%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0.4%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71466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-4.2%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94.0%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94226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-0.6%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94.8%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-0.1%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3519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BD89B2-05B0-63F5-763D-59956771B986}"/>
              </a:ext>
            </a:extLst>
          </p:cNvPr>
          <p:cNvSpPr txBox="1"/>
          <p:nvPr/>
        </p:nvSpPr>
        <p:spPr>
          <a:xfrm>
            <a:off x="0" y="4851755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Source: RealPage Market Analytics | Publicly Available Data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109307-5D74-5980-FC4A-6A649823073B}"/>
              </a:ext>
            </a:extLst>
          </p:cNvPr>
          <p:cNvSpPr txBox="1">
            <a:spLocks/>
          </p:cNvSpPr>
          <p:nvPr/>
        </p:nvSpPr>
        <p:spPr>
          <a:xfrm>
            <a:off x="1" y="212918"/>
            <a:ext cx="9143998" cy="5355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Florida Region: Secondary/Tertiary (Minor) Metro Areas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B314C"/>
                </a:solidFill>
                <a:effectLst/>
                <a:uLnTx/>
                <a:uFillTx/>
                <a:latin typeface="Lato" panose="020F0502020204030203" pitchFamily="34" charset="0"/>
              </a:rPr>
              <a:t>Data as of 4Q25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B314C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5112DE-A8A2-8521-05B1-13E615C33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49048"/>
              </p:ext>
            </p:extLst>
          </p:nvPr>
        </p:nvGraphicFramePr>
        <p:xfrm>
          <a:off x="237600" y="1661012"/>
          <a:ext cx="3024000" cy="1867738"/>
        </p:xfrm>
        <a:graphic>
          <a:graphicData uri="http://schemas.openxmlformats.org/drawingml/2006/table">
            <a:tbl>
              <a:tblPr/>
              <a:tblGrid>
                <a:gridCol w="2232000">
                  <a:extLst>
                    <a:ext uri="{9D8B030D-6E8A-4147-A177-3AD203B41FA5}">
                      <a16:colId xmlns:a16="http://schemas.microsoft.com/office/drawing/2014/main" val="1636158666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351520963"/>
                    </a:ext>
                  </a:extLst>
                </a:gridCol>
              </a:tblGrid>
              <a:tr h="63640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Metro Area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Existing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 Units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1209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Deltona,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42,711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396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Naples,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34,251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776312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Palm Bay,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44,205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78185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Port St. Lucie, FL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32,663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7624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Florida Shore Avg.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153,830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743838"/>
                  </a:ext>
                </a:extLst>
              </a:tr>
              <a:tr h="20522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U.S. Average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20.3m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95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079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9CD6B11-6A79-812C-85AD-AD37D042C4BE}"/>
              </a:ext>
            </a:extLst>
          </p:cNvPr>
          <p:cNvSpPr txBox="1"/>
          <p:nvPr/>
        </p:nvSpPr>
        <p:spPr>
          <a:xfrm>
            <a:off x="237599" y="1291680"/>
            <a:ext cx="851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Lato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Florida Shore Metros</a:t>
            </a:r>
          </a:p>
        </p:txBody>
      </p:sp>
    </p:spTree>
    <p:extLst>
      <p:ext uri="{BB962C8B-B14F-4D97-AF65-F5344CB8AC3E}">
        <p14:creationId xmlns:p14="http://schemas.microsoft.com/office/powerpoint/2010/main" val="5567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ppt/theme/theme5.xml><?xml version="1.0" encoding="utf-8"?>
<a:theme xmlns:a="http://schemas.openxmlformats.org/drawingml/2006/main" name="7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ppt/theme/theme8.xml><?xml version="1.0" encoding="utf-8"?>
<a:theme xmlns:a="http://schemas.openxmlformats.org/drawingml/2006/main" name="9_COVERS AND SEGUE SLIDES">
  <a:themeElements>
    <a:clrScheme name="RP Brand 2022">
      <a:dk1>
        <a:srgbClr val="202525"/>
      </a:dk1>
      <a:lt1>
        <a:srgbClr val="E9E9E9"/>
      </a:lt1>
      <a:dk2>
        <a:srgbClr val="4C5455"/>
      </a:dk2>
      <a:lt2>
        <a:srgbClr val="49B79B"/>
      </a:lt2>
      <a:accent1>
        <a:srgbClr val="41AD9F"/>
      </a:accent1>
      <a:accent2>
        <a:srgbClr val="34A6A0"/>
      </a:accent2>
      <a:accent3>
        <a:srgbClr val="2A9DA3"/>
      </a:accent3>
      <a:accent4>
        <a:srgbClr val="237887"/>
      </a:accent4>
      <a:accent5>
        <a:srgbClr val="1C546A"/>
      </a:accent5>
      <a:accent6>
        <a:srgbClr val="12314D"/>
      </a:accent6>
      <a:hlink>
        <a:srgbClr val="F2F4F2"/>
      </a:hlink>
      <a:folHlink>
        <a:srgbClr val="86959C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Office Theme">
  <a:themeElements>
    <a:clrScheme name="Custom 1">
      <a:dk1>
        <a:srgbClr val="252125"/>
      </a:dk1>
      <a:lt1>
        <a:srgbClr val="FFFFFF"/>
      </a:lt1>
      <a:dk2>
        <a:srgbClr val="FFFFFF"/>
      </a:dk2>
      <a:lt2>
        <a:srgbClr val="FFFFFF"/>
      </a:lt2>
      <a:accent1>
        <a:srgbClr val="EE7755"/>
      </a:accent1>
      <a:accent2>
        <a:srgbClr val="1B314C"/>
      </a:accent2>
      <a:accent3>
        <a:srgbClr val="6AB7A0"/>
      </a:accent3>
      <a:accent4>
        <a:srgbClr val="655A64"/>
      </a:accent4>
      <a:accent5>
        <a:srgbClr val="F4B869"/>
      </a:accent5>
      <a:accent6>
        <a:srgbClr val="DCDEE0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 defTabSz="685800">
          <a:defRPr dirty="0" smtClean="0">
            <a:solidFill>
              <a:schemeClr val="accent6"/>
            </a:solidFill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PageStarter" id="{D42A2886-2857-4FC6-9F6F-AFEED83569EF}" vid="{09691F58-D08E-4905-BB8B-1D605285907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2AF9FD15FAE4D973D59C091F7EA03" ma:contentTypeVersion="13" ma:contentTypeDescription="Create a new document." ma:contentTypeScope="" ma:versionID="73eb8d26ea4066f3ed8fa13c18ecbe8c">
  <xsd:schema xmlns:xsd="http://www.w3.org/2001/XMLSchema" xmlns:xs="http://www.w3.org/2001/XMLSchema" xmlns:p="http://schemas.microsoft.com/office/2006/metadata/properties" xmlns:ns2="613f4e60-4b2a-4e69-a32d-995a12ca3abe" xmlns:ns3="768a98c9-143f-4751-9fcf-acd26ca6724f" targetNamespace="http://schemas.microsoft.com/office/2006/metadata/properties" ma:root="true" ma:fieldsID="655b1841483fb6be699ddea03e551a45" ns2:_="" ns3:_="">
    <xsd:import namespace="613f4e60-4b2a-4e69-a32d-995a12ca3abe"/>
    <xsd:import namespace="768a98c9-143f-4751-9fcf-acd26ca672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f4e60-4b2a-4e69-a32d-995a12ca3a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388605d-4f31-4187-81dd-a83e189482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a98c9-143f-4751-9fcf-acd26ca6724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30c211e-9ff5-42d1-ad65-3c771e32d76e}" ma:internalName="TaxCatchAll" ma:showField="CatchAllData" ma:web="768a98c9-143f-4751-9fcf-acd26ca672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3f4e60-4b2a-4e69-a32d-995a12ca3abe">
      <Terms xmlns="http://schemas.microsoft.com/office/infopath/2007/PartnerControls"/>
    </lcf76f155ced4ddcb4097134ff3c332f>
    <TaxCatchAll xmlns="768a98c9-143f-4751-9fcf-acd26ca672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57F5A-3298-420D-908A-98B89EFA02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3f4e60-4b2a-4e69-a32d-995a12ca3abe"/>
    <ds:schemaRef ds:uri="768a98c9-143f-4751-9fcf-acd26ca67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9FAFFA-6B97-4984-9F94-617358853AEC}">
  <ds:schemaRefs>
    <ds:schemaRef ds:uri="1d81d74d-4e12-425b-8566-db9ebcf52869"/>
    <ds:schemaRef ds:uri="613f4e60-4b2a-4e69-a32d-995a12ca3abe"/>
    <ds:schemaRef ds:uri="768a98c9-143f-4751-9fcf-acd26ca6724f"/>
    <ds:schemaRef ds:uri="77092932-2227-4080-821e-59da3d681f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02927E3-FB24-4210-AD4B-CECD8496E2D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6970c53-fc97-4c45-87e9-80615808800c}" enabled="1" method="Standard" siteId="{2c94bed6-d675-4d3d-a53b-7b461fd6acc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</TotalTime>
  <Words>1200</Words>
  <Application>Microsoft Office PowerPoint</Application>
  <PresentationFormat>On-screen Show (16:9)</PresentationFormat>
  <Paragraphs>344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Arial Narrow</vt:lpstr>
      <vt:lpstr>Calibri</vt:lpstr>
      <vt:lpstr>Lato</vt:lpstr>
      <vt:lpstr>Lato Light</vt:lpstr>
      <vt:lpstr>4_COVERS AND SEGUE SLIDES</vt:lpstr>
      <vt:lpstr>5_COVERS AND SEGUE SLIDES</vt:lpstr>
      <vt:lpstr>6_COVERS AND SEGUE SLIDES</vt:lpstr>
      <vt:lpstr>Office Theme</vt:lpstr>
      <vt:lpstr>7_COVERS AND SEGUE SLIDES</vt:lpstr>
      <vt:lpstr>8_COVERS AND SEGUE SLIDES</vt:lpstr>
      <vt:lpstr>1_Office Theme</vt:lpstr>
      <vt:lpstr>9_COVERS AND SEGUE SLIDES</vt:lpstr>
      <vt:lpstr>2_Office Theme</vt:lpstr>
      <vt:lpstr>Florida Region Update  Minor Markets Overview</vt:lpstr>
      <vt:lpstr>New and improved Market Intelligence webcast series for 2026</vt:lpstr>
      <vt:lpstr>New and improved Market Intelligence webcast series regions for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 + Appendix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RealPage Data &amp; Analytics 2021 Strategy Session</dc:title>
  <dc:creator>Carl Whitaker</dc:creator>
  <cp:lastModifiedBy>Carl Whitaker</cp:lastModifiedBy>
  <cp:revision>7</cp:revision>
  <dcterms:created xsi:type="dcterms:W3CDTF">2021-10-11T13:29:26Z</dcterms:created>
  <dcterms:modified xsi:type="dcterms:W3CDTF">2026-02-19T19:03:16Z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0x0101008D32AF9FD15FAE4D973D59C091F7EA03</vt:lpwstr>
  </property>
  <property fmtid="{D5CDD505-2E9C-101B-9397-08002B2CF9AE}" pid="3" name="MSIP_Label_36970c53-fc97-4c45-87e9-80615808800c_Enabled">
    <vt:lpwstr>true</vt:lpwstr>
  </property>
  <property fmtid="{D5CDD505-2E9C-101B-9397-08002B2CF9AE}" pid="4" name="MSIP_Label_36970c53-fc97-4c45-87e9-80615808800c_SetDate">
    <vt:lpwstr>2021-12-06T03:15:15Z</vt:lpwstr>
  </property>
  <property fmtid="{D5CDD505-2E9C-101B-9397-08002B2CF9AE}" pid="5" name="MSIP_Label_36970c53-fc97-4c45-87e9-80615808800c_Method">
    <vt:lpwstr>Standard</vt:lpwstr>
  </property>
  <property fmtid="{D5CDD505-2E9C-101B-9397-08002B2CF9AE}" pid="6" name="MSIP_Label_36970c53-fc97-4c45-87e9-80615808800c_Name">
    <vt:lpwstr>Sensitive</vt:lpwstr>
  </property>
  <property fmtid="{D5CDD505-2E9C-101B-9397-08002B2CF9AE}" pid="7" name="MSIP_Label_36970c53-fc97-4c45-87e9-80615808800c_SiteId">
    <vt:lpwstr>2c94bed6-d675-4d3d-a53b-7b461fd6acc2</vt:lpwstr>
  </property>
  <property fmtid="{D5CDD505-2E9C-101B-9397-08002B2CF9AE}" pid="8" name="MSIP_Label_36970c53-fc97-4c45-87e9-80615808800c_ActionId">
    <vt:lpwstr>20a07c41-d574-4be9-b019-d3fdb2ee37b2</vt:lpwstr>
  </property>
  <property fmtid="{D5CDD505-2E9C-101B-9397-08002B2CF9AE}" pid="9" name="MSIP_Label_36970c53-fc97-4c45-87e9-80615808800c_ContentBits">
    <vt:lpwstr>3</vt:lpwstr>
  </property>
  <property fmtid="{D5CDD505-2E9C-101B-9397-08002B2CF9AE}" pid="10" name="MediaServiceImageTags">
    <vt:lpwstr/>
  </property>
</Properties>
</file>