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5" r:id="rId4"/>
    <p:sldMasterId id="2147483874" r:id="rId5"/>
    <p:sldMasterId id="2147483902" r:id="rId6"/>
    <p:sldMasterId id="2147483910" r:id="rId7"/>
    <p:sldMasterId id="2147483947" r:id="rId8"/>
    <p:sldMasterId id="2147483955" r:id="rId9"/>
    <p:sldMasterId id="2147483963" r:id="rId10"/>
    <p:sldMasterId id="2147483966" r:id="rId11"/>
    <p:sldMasterId id="2147483968" r:id="rId12"/>
  </p:sldMasterIdLst>
  <p:notesMasterIdLst>
    <p:notesMasterId r:id="rId22"/>
  </p:notesMasterIdLst>
  <p:handoutMasterIdLst>
    <p:handoutMasterId r:id="rId23"/>
  </p:handoutMasterIdLst>
  <p:sldIdLst>
    <p:sldId id="2146847679" r:id="rId13"/>
    <p:sldId id="2146847778" r:id="rId14"/>
    <p:sldId id="2146847777" r:id="rId15"/>
    <p:sldId id="2146847780" r:id="rId16"/>
    <p:sldId id="2146847798" r:id="rId17"/>
    <p:sldId id="2146847799" r:id="rId18"/>
    <p:sldId id="2146847676" r:id="rId19"/>
    <p:sldId id="2146847699" r:id="rId20"/>
    <p:sldId id="2146847696" r:id="rId2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reat Lakes/Ohio Valley" id="{5F4392D0-B156-4350-BB58-C9BC263D7677}">
          <p14:sldIdLst>
            <p14:sldId id="2146847679"/>
            <p14:sldId id="2146847778"/>
            <p14:sldId id="2146847777"/>
            <p14:sldId id="2146847780"/>
          </p14:sldIdLst>
        </p14:section>
        <p14:section name="Plains Metros" id="{BDD9A131-B55F-444A-9747-7D96634983AE}">
          <p14:sldIdLst>
            <p14:sldId id="2146847798"/>
            <p14:sldId id="2146847799"/>
          </p14:sldIdLst>
        </p14:section>
        <p14:section name="Heartlands" id="{56A20DFD-9F93-43FF-83C0-F0E95CFFC3F6}">
          <p14:sldIdLst>
            <p14:sldId id="2146847676"/>
            <p14:sldId id="2146847699"/>
          </p14:sldIdLst>
        </p14:section>
        <p14:section name="Q&amp;A" id="{8EA3B010-C0E4-42DA-AED5-C4F1A037F027}">
          <p14:sldIdLst>
            <p14:sldId id="2146847696"/>
          </p14:sldIdLst>
        </p14:section>
      </p14:sectionLst>
    </p:ext>
    <p:ext uri="{EFAFB233-063F-42B5-8137-9DF3F51BA10A}">
      <p15:sldGuideLst xmlns:p15="http://schemas.microsoft.com/office/powerpoint/2012/main">
        <p15:guide id="1" pos="1044" userDrawn="1">
          <p15:clr>
            <a:srgbClr val="A4A3A4"/>
          </p15:clr>
        </p15:guide>
        <p15:guide id="2" pos="1824" userDrawn="1">
          <p15:clr>
            <a:srgbClr val="A4A3A4"/>
          </p15:clr>
        </p15:guide>
        <p15:guide id="3" orient="horz" pos="2940" userDrawn="1">
          <p15:clr>
            <a:srgbClr val="A4A3A4"/>
          </p15:clr>
        </p15:guide>
        <p15:guide id="5" pos="5544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7" pos="3072" userDrawn="1">
          <p15:clr>
            <a:srgbClr val="A4A3A4"/>
          </p15:clr>
        </p15:guide>
        <p15:guide id="8" pos="360" userDrawn="1">
          <p15:clr>
            <a:srgbClr val="A4A3A4"/>
          </p15:clr>
        </p15:guide>
        <p15:guide id="9" pos="2256" userDrawn="1">
          <p15:clr>
            <a:srgbClr val="A4A3A4"/>
          </p15:clr>
        </p15:guide>
        <p15:guide id="10" orient="horz" pos="9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7030A0"/>
    <a:srgbClr val="D9D9D9"/>
    <a:srgbClr val="6AB7A0"/>
    <a:srgbClr val="1B314C"/>
    <a:srgbClr val="FF0000"/>
    <a:srgbClr val="002060"/>
    <a:srgbClr val="C3E2D9"/>
    <a:srgbClr val="93E3FF"/>
    <a:srgbClr val="DEC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pos="1044"/>
        <p:guide pos="1824"/>
        <p:guide orient="horz" pos="2940"/>
        <p:guide pos="5544"/>
        <p:guide/>
        <p:guide pos="3072"/>
        <p:guide pos="360"/>
        <p:guide pos="2256"/>
        <p:guide orient="horz" pos="9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 Whitaker" userId="b0bcc6db-b43c-40ed-aba9-ce149b1988f8" providerId="ADAL" clId="{1BF9E984-DF29-4A4B-9859-1920ECD63F86}"/>
    <pc:docChg chg="modSld sldOrd modSection">
      <pc:chgData name="Carl Whitaker" userId="b0bcc6db-b43c-40ed-aba9-ce149b1988f8" providerId="ADAL" clId="{1BF9E984-DF29-4A4B-9859-1920ECD63F86}" dt="2026-05-04T20:34:14.565" v="7" actId="20577"/>
      <pc:docMkLst>
        <pc:docMk/>
      </pc:docMkLst>
      <pc:sldChg chg="ord">
        <pc:chgData name="Carl Whitaker" userId="b0bcc6db-b43c-40ed-aba9-ce149b1988f8" providerId="ADAL" clId="{1BF9E984-DF29-4A4B-9859-1920ECD63F86}" dt="2026-04-29T21:01:22.984" v="3"/>
        <pc:sldMkLst>
          <pc:docMk/>
          <pc:sldMk cId="2787292403" sldId="2146847676"/>
        </pc:sldMkLst>
      </pc:sldChg>
      <pc:sldChg chg="ord">
        <pc:chgData name="Carl Whitaker" userId="b0bcc6db-b43c-40ed-aba9-ce149b1988f8" providerId="ADAL" clId="{1BF9E984-DF29-4A4B-9859-1920ECD63F86}" dt="2026-04-29T21:01:22.984" v="3"/>
        <pc:sldMkLst>
          <pc:docMk/>
          <pc:sldMk cId="1651640304" sldId="2146847699"/>
        </pc:sldMkLst>
      </pc:sldChg>
      <pc:sldChg chg="ord">
        <pc:chgData name="Carl Whitaker" userId="b0bcc6db-b43c-40ed-aba9-ce149b1988f8" providerId="ADAL" clId="{1BF9E984-DF29-4A4B-9859-1920ECD63F86}" dt="2026-04-29T21:01:19.716" v="1"/>
        <pc:sldMkLst>
          <pc:docMk/>
          <pc:sldMk cId="4020640134" sldId="2146847798"/>
        </pc:sldMkLst>
      </pc:sldChg>
      <pc:sldChg chg="modSp mod ord">
        <pc:chgData name="Carl Whitaker" userId="b0bcc6db-b43c-40ed-aba9-ce149b1988f8" providerId="ADAL" clId="{1BF9E984-DF29-4A4B-9859-1920ECD63F86}" dt="2026-05-04T20:34:14.565" v="7" actId="20577"/>
        <pc:sldMkLst>
          <pc:docMk/>
          <pc:sldMk cId="665989989" sldId="2146847799"/>
        </pc:sldMkLst>
        <pc:spChg chg="mod">
          <ac:chgData name="Carl Whitaker" userId="b0bcc6db-b43c-40ed-aba9-ce149b1988f8" providerId="ADAL" clId="{1BF9E984-DF29-4A4B-9859-1920ECD63F86}" dt="2026-05-04T20:34:14.565" v="7" actId="20577"/>
          <ac:spMkLst>
            <pc:docMk/>
            <pc:sldMk cId="665989989" sldId="2146847799"/>
            <ac:spMk id="11" creationId="{FE0515E3-3A37-0106-0E69-A70A20EB6F58}"/>
          </ac:spMkLst>
        </pc:spChg>
        <pc:graphicFrameChg chg="mod modGraphic">
          <ac:chgData name="Carl Whitaker" userId="b0bcc6db-b43c-40ed-aba9-ce149b1988f8" providerId="ADAL" clId="{1BF9E984-DF29-4A4B-9859-1920ECD63F86}" dt="2026-04-30T19:58:04.114" v="6" actId="20577"/>
          <ac:graphicFrameMkLst>
            <pc:docMk/>
            <pc:sldMk cId="665989989" sldId="2146847799"/>
            <ac:graphicFrameMk id="2" creationId="{98CCE25D-905D-5B51-D8AC-C8A4EA68AE4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BCB613-1B88-4273-BF0F-0BF889EC09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4DBCF-C14A-4217-890B-3E6A60BAE4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C2DE1-F31D-4CA1-92AD-E3713F12C7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CAD36D-F99F-4B9F-A3B1-443AADA4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17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B0451-EC03-4447-B2EF-43FC4D41DDC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4D1586-BDFF-9440-96F8-F0DE4E45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8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81AAF-1BEE-1246-2829-8604DE2B0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0980F7-0064-6BFE-4B93-35B22D805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85D022-D5DD-4592-48A3-AB7678E11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619" y="4371245"/>
            <a:ext cx="5732949" cy="5023172"/>
          </a:xfrm>
        </p:spPr>
        <p:txBody>
          <a:bodyPr/>
          <a:lstStyle/>
          <a:p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C338B-C657-8F87-A4B9-5498EB4D9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4A836-FAFF-4646-AFB6-A14CE8D6BA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44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9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5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7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33397-15D1-3546-A61B-B7A7E0DE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824BCA6-6E63-3D48-A63F-8A94F3EFC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452532-A971-40A1-8446-8CFECFB93555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800" b="0" i="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©2024 RealPage Inc.</a:t>
            </a:r>
            <a:r>
              <a:rPr lang="en-US" sz="8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14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D3E59F-C36D-E242-B8ED-247E6D3F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F9C64AC-9ECC-1547-91E0-BCFAD2842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231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801" y="817058"/>
            <a:ext cx="4664665" cy="17907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232526"/>
                </a:solidFill>
              </a:defRPr>
            </a:lvl1pPr>
          </a:lstStyle>
          <a:p>
            <a:r>
              <a:rPr lang="en-US" sz="2800" err="1">
                <a:latin typeface="Lato" panose="020F0502020204030203" pitchFamily="34" charset="77"/>
              </a:rPr>
              <a:t>Voluptatem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accusantium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doloremque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laudantium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802" y="2803905"/>
            <a:ext cx="4452582" cy="124182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23252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400" err="1">
                <a:latin typeface="Lato" panose="020F0502020204030203" pitchFamily="34" charset="77"/>
              </a:rPr>
              <a:t>Quis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autem</a:t>
            </a:r>
            <a:r>
              <a:rPr lang="en-US" sz="1400">
                <a:latin typeface="Lato" panose="020F0502020204030203" pitchFamily="34" charset="77"/>
              </a:rPr>
              <a:t> vel </a:t>
            </a:r>
            <a:r>
              <a:rPr lang="en-US" sz="1400" err="1">
                <a:latin typeface="Lato" panose="020F0502020204030203" pitchFamily="34" charset="77"/>
              </a:rPr>
              <a:t>eum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iure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reprehenderit</a:t>
            </a:r>
            <a:r>
              <a:rPr lang="en-US" sz="1400">
                <a:latin typeface="Lato" panose="020F0502020204030203" pitchFamily="34" charset="77"/>
              </a:rPr>
              <a:t> qui in </a:t>
            </a:r>
            <a:r>
              <a:rPr lang="en-US" sz="1400" err="1">
                <a:latin typeface="Lato" panose="020F0502020204030203" pitchFamily="34" charset="77"/>
              </a:rPr>
              <a:t>ea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voluptate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velit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esse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quam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EB968-0F16-F642-B469-F37CE4FFB5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01" y="255328"/>
            <a:ext cx="1060622" cy="129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EDC92-B1D3-C843-AE97-9BFF8CA480F3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9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5B05E7-0F6D-FB40-BB9F-CB79996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008436-80D9-7E43-B513-C504214E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4BD54-004A-4588-99A1-CB3F91EB6C19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226215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184FC86-3DB7-F04B-BCD8-29B80CC1A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2032" y="260591"/>
            <a:ext cx="6779936" cy="25666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5400"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E81A0-262A-E24E-824C-C6B27104AA1F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5BDD8-5B65-4F2E-A5F6-2105B545608F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086230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DCAFA-70C1-574B-879E-1E7A02306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997" y="4871465"/>
            <a:ext cx="1060622" cy="129631"/>
          </a:xfrm>
          <a:prstGeom prst="rect">
            <a:avLst/>
          </a:prstGeom>
        </p:spPr>
      </p:pic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D2278-CA4B-4CF9-8C06-593E9868D29E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929425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EDEA5C-AB16-F848-A72C-84CE46BC0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176" y="260592"/>
            <a:ext cx="5884464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D6D7D7-74C9-A14D-AE90-9DBF82C49B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176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BA7FDA-2C89-684B-9DE0-043C8B0020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7198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15A0B-C39B-4CBC-861B-3FE655E583FC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306532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207" y="260592"/>
            <a:ext cx="702840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930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485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039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AA945-A7FB-D744-9483-98C5B7217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F606BF-934F-4598-AC9F-D628E36E0CD6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791088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9601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7739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E99B2E3-78F0-5441-9901-F3B36091F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463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1DA71F-9B6E-8941-B179-A1EBF9500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99601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E9775C0-DA53-4843-A194-1FB768811E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27739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0D1FB2-4723-114D-A8EC-4B0545569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FC2297-09D8-4FC4-B1EA-E2FC64448C30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983057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A067A-B7EA-436C-9AD0-F6FAD1AB711B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61083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7A05B4-9538-419B-951E-B540BFA0FA25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58815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644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44" y="260592"/>
            <a:ext cx="614246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3509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F2B60-DE5B-4D60-BF06-FA7C810030AF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399910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9526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6529A1-C181-4040-8D2B-F29F43595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463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A0D3EF7-05BD-F643-BC38-C02A4D141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526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DF56F-B574-4E9D-8D14-5D52A9647FE0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635807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340" y="260592"/>
            <a:ext cx="364245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B2E91BB-1601-C24C-9085-5EACD3F64A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339" y="1135064"/>
            <a:ext cx="3642449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6B465-8D23-40A7-A75C-5461A0F9E414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1827571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404163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433E9-AF7E-4DF6-9357-2DBE81401A8E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505875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Color Slide - MuteWhit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728A314-BC76-B941-8E58-8345360A8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84" y="4809093"/>
            <a:ext cx="11430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50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9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5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5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balcony of a building&#10;&#10;Description automatically generated">
            <a:extLst>
              <a:ext uri="{FF2B5EF4-FFF2-40B4-BE49-F238E27FC236}">
                <a16:creationId xmlns:a16="http://schemas.microsoft.com/office/drawing/2014/main" id="{7D97F05B-E83A-6A22-E580-D15A0F03A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2740" y="1"/>
            <a:ext cx="246126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801" y="817058"/>
            <a:ext cx="4664665" cy="17907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232526"/>
                </a:solidFill>
              </a:defRPr>
            </a:lvl1pPr>
          </a:lstStyle>
          <a:p>
            <a:r>
              <a:rPr lang="en-US" sz="2800" err="1">
                <a:latin typeface="Lato" panose="020F0502020204030203" pitchFamily="34" charset="77"/>
              </a:rPr>
              <a:t>Voluptatem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accusantium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doloremque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laudantium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802" y="2803905"/>
            <a:ext cx="4452582" cy="124182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23252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400" err="1">
                <a:latin typeface="Lato" panose="020F0502020204030203" pitchFamily="34" charset="77"/>
              </a:rPr>
              <a:t>Quis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autem</a:t>
            </a:r>
            <a:r>
              <a:rPr lang="en-US" sz="1400">
                <a:latin typeface="Lato" panose="020F0502020204030203" pitchFamily="34" charset="77"/>
              </a:rPr>
              <a:t> vel </a:t>
            </a:r>
            <a:r>
              <a:rPr lang="en-US" sz="1400" err="1">
                <a:latin typeface="Lato" panose="020F0502020204030203" pitchFamily="34" charset="77"/>
              </a:rPr>
              <a:t>eum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iure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reprehenderit</a:t>
            </a:r>
            <a:r>
              <a:rPr lang="en-US" sz="1400">
                <a:latin typeface="Lato" panose="020F0502020204030203" pitchFamily="34" charset="77"/>
              </a:rPr>
              <a:t> qui in </a:t>
            </a:r>
            <a:r>
              <a:rPr lang="en-US" sz="1400" err="1">
                <a:latin typeface="Lato" panose="020F0502020204030203" pitchFamily="34" charset="77"/>
              </a:rPr>
              <a:t>ea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voluptate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velit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esse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quam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EB968-0F16-F642-B469-F37CE4FFB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01" y="255328"/>
            <a:ext cx="1060622" cy="129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EDC92-B1D3-C843-AE97-9BFF8CA480F3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ADD3F-6807-FA37-EFD5-907C9EEDAD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23" y="4757429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36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207" y="260592"/>
            <a:ext cx="702840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930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485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039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AA945-A7FB-D744-9483-98C5B7217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3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©2026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1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33397-15D1-3546-A61B-B7A7E0DE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824BCA6-6E63-3D48-A63F-8A94F3EFC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452532-A971-40A1-8446-8CFECFB93555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800" b="0" i="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©2024 RealPage Inc. </a:t>
            </a:r>
            <a:endParaRPr lang="en-US" sz="80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6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D3E59F-C36D-E242-B8ED-247E6D3F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F9C64AC-9ECC-1547-91E0-BCFAD2842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7863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balcony of a building&#10;&#10;Description automatically generated">
            <a:extLst>
              <a:ext uri="{FF2B5EF4-FFF2-40B4-BE49-F238E27FC236}">
                <a16:creationId xmlns:a16="http://schemas.microsoft.com/office/drawing/2014/main" id="{7D97F05B-E83A-6A22-E580-D15A0F03AA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9" r="49"/>
          <a:stretch>
            <a:fillRect/>
          </a:stretch>
        </p:blipFill>
        <p:spPr>
          <a:xfrm>
            <a:off x="6682740" y="1"/>
            <a:ext cx="246126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801" y="817058"/>
            <a:ext cx="4664665" cy="17907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232526"/>
                </a:solidFill>
              </a:defRPr>
            </a:lvl1pPr>
          </a:lstStyle>
          <a:p>
            <a:r>
              <a:rPr lang="en-US" sz="2800" err="1">
                <a:latin typeface="Lato" panose="020F0502020204030203" pitchFamily="34" charset="77"/>
              </a:rPr>
              <a:t>Voluptatem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accusantium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doloremque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laudantium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802" y="2803905"/>
            <a:ext cx="4452582" cy="124182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23252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400" err="1">
                <a:latin typeface="Lato" panose="020F0502020204030203" pitchFamily="34" charset="77"/>
              </a:rPr>
              <a:t>Quis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autem</a:t>
            </a:r>
            <a:r>
              <a:rPr lang="en-US" sz="1400">
                <a:latin typeface="Lato" panose="020F0502020204030203" pitchFamily="34" charset="77"/>
              </a:rPr>
              <a:t> vel </a:t>
            </a:r>
            <a:r>
              <a:rPr lang="en-US" sz="1400" err="1">
                <a:latin typeface="Lato" panose="020F0502020204030203" pitchFamily="34" charset="77"/>
              </a:rPr>
              <a:t>eum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iure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reprehenderit</a:t>
            </a:r>
            <a:r>
              <a:rPr lang="en-US" sz="1400">
                <a:latin typeface="Lato" panose="020F0502020204030203" pitchFamily="34" charset="77"/>
              </a:rPr>
              <a:t> qui in </a:t>
            </a:r>
            <a:r>
              <a:rPr lang="en-US" sz="1400" err="1">
                <a:latin typeface="Lato" panose="020F0502020204030203" pitchFamily="34" charset="77"/>
              </a:rPr>
              <a:t>ea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voluptate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velit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esse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quam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EB968-0F16-F642-B469-F37CE4FFB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01" y="255328"/>
            <a:ext cx="1060622" cy="129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EDC92-B1D3-C843-AE97-9BFF8CA480F3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ADD3F-6807-FA37-EFD5-907C9EEDAD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23" y="4757429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5B05E7-0F6D-FB40-BB9F-CB79996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008436-80D9-7E43-B513-C504214E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295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184FC86-3DB7-F04B-BCD8-29B80CC1A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2032" y="260591"/>
            <a:ext cx="6779936" cy="25666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5400"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E81A0-262A-E24E-824C-C6B27104AA1F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26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DCAFA-70C1-574B-879E-1E7A02306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997" y="4871465"/>
            <a:ext cx="1060622" cy="129631"/>
          </a:xfrm>
          <a:prstGeom prst="rect">
            <a:avLst/>
          </a:prstGeom>
        </p:spPr>
      </p:pic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242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EDEA5C-AB16-F848-A72C-84CE46BC0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176" y="260592"/>
            <a:ext cx="5884464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D6D7D7-74C9-A14D-AE90-9DBF82C49B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176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BA7FDA-2C89-684B-9DE0-043C8B0020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7198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0966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207" y="260592"/>
            <a:ext cx="702840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930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485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039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AA945-A7FB-D744-9483-98C5B7217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207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9601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7739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E99B2E3-78F0-5441-9901-F3B36091F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463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1DA71F-9B6E-8941-B179-A1EBF9500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99601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E9775C0-DA53-4843-A194-1FB768811E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27739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0D1FB2-4723-114D-A8EC-4B0545569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07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022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1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9978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644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44" y="260592"/>
            <a:ext cx="614246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3509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F2B60-DE5B-4D60-BF06-FA7C810030AF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12907941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9526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6529A1-C181-4040-8D2B-F29F43595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463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A0D3EF7-05BD-F643-BC38-C02A4D141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526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DF56F-B574-4E9D-8D14-5D52A9647FE0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1705744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340" y="260592"/>
            <a:ext cx="364245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B2E91BB-1601-C24C-9085-5EACD3F64A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339" y="1135064"/>
            <a:ext cx="3642449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6B465-8D23-40A7-A75C-5461A0F9E414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0271423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404163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433E9-AF7E-4DF6-9357-2DBE81401A8E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0672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6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9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8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2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9" r:id="rId4"/>
    <p:sldLayoutId id="2147483880" r:id="rId5"/>
    <p:sldLayoutId id="214748388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6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7" r:id="rId4"/>
    <p:sldLayoutId id="2147483908" r:id="rId5"/>
    <p:sldLayoutId id="214748390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6D12C-BFBC-5C4C-87F1-81F07E204465}"/>
              </a:ext>
            </a:extLst>
          </p:cNvPr>
          <p:cNvSpPr txBox="1"/>
          <p:nvPr userDrawn="1"/>
        </p:nvSpPr>
        <p:spPr>
          <a:xfrm>
            <a:off x="392597" y="4858191"/>
            <a:ext cx="25888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©2024 RealPage Inc.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DF9E3C-65D0-5A41-8EF5-6BF5853E1CFE}"/>
              </a:ext>
            </a:extLst>
          </p:cNvPr>
          <p:cNvSpPr txBox="1">
            <a:spLocks/>
          </p:cNvSpPr>
          <p:nvPr userDrawn="1"/>
        </p:nvSpPr>
        <p:spPr>
          <a:xfrm>
            <a:off x="223606" y="4853464"/>
            <a:ext cx="28078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E1F0DE-FBD3-414B-9485-E78F73017EB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81F71-DCBE-E341-8582-597921162F0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3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0" i="0" kern="1200" cap="non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2365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1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3460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4651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5746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3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740">
          <p15:clr>
            <a:srgbClr val="F26B43"/>
          </p15:clr>
        </p15:guide>
        <p15:guide id="4" pos="392">
          <p15:clr>
            <a:srgbClr val="F26B43"/>
          </p15:clr>
        </p15:guide>
        <p15:guide id="5" orient="horz" pos="161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4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2" r:id="rId4"/>
    <p:sldLayoutId id="2147483953" r:id="rId5"/>
    <p:sldLayoutId id="21474839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0CB422-A919-DA1B-8835-65B6118F8FB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83262" y="47625"/>
            <a:ext cx="394097" cy="92333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B6066-1BE0-3544-58AF-751141FA739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976069" y="4981575"/>
            <a:ext cx="1213247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5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RealPage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8949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60" r:id="rId4"/>
    <p:sldLayoutId id="2147483961" r:id="rId5"/>
    <p:sldLayoutId id="214748396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783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783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783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46" indent="-171446" algn="l" defTabSz="685783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38" indent="-172637" algn="l" defTabSz="685783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6D12C-BFBC-5C4C-87F1-81F07E204465}"/>
              </a:ext>
            </a:extLst>
          </p:cNvPr>
          <p:cNvSpPr txBox="1"/>
          <p:nvPr userDrawn="1"/>
        </p:nvSpPr>
        <p:spPr>
          <a:xfrm>
            <a:off x="392597" y="4858191"/>
            <a:ext cx="25888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©2026 RealPage, Inc.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DF9E3C-65D0-5A41-8EF5-6BF5853E1CFE}"/>
              </a:ext>
            </a:extLst>
          </p:cNvPr>
          <p:cNvSpPr txBox="1">
            <a:spLocks/>
          </p:cNvSpPr>
          <p:nvPr userDrawn="1"/>
        </p:nvSpPr>
        <p:spPr>
          <a:xfrm>
            <a:off x="223606" y="4853464"/>
            <a:ext cx="28078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E1F0DE-FBD3-414B-9485-E78F73017EB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81F71-DCBE-E341-8582-597921162F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3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0" i="0" kern="1200" cap="non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2365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1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3460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4651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5746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3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740">
          <p15:clr>
            <a:srgbClr val="F26B43"/>
          </p15:clr>
        </p15:guide>
        <p15:guide id="4" pos="392">
          <p15:clr>
            <a:srgbClr val="F26B43"/>
          </p15:clr>
        </p15:guide>
        <p15:guide id="5" orient="horz" pos="161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©2026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6D12C-BFBC-5C4C-87F1-81F07E204465}"/>
              </a:ext>
            </a:extLst>
          </p:cNvPr>
          <p:cNvSpPr txBox="1"/>
          <p:nvPr userDrawn="1"/>
        </p:nvSpPr>
        <p:spPr>
          <a:xfrm>
            <a:off x="392597" y="4858191"/>
            <a:ext cx="25888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©2022 RealPage Inc.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DF9E3C-65D0-5A41-8EF5-6BF5853E1CFE}"/>
              </a:ext>
            </a:extLst>
          </p:cNvPr>
          <p:cNvSpPr txBox="1">
            <a:spLocks/>
          </p:cNvSpPr>
          <p:nvPr userDrawn="1"/>
        </p:nvSpPr>
        <p:spPr>
          <a:xfrm>
            <a:off x="223606" y="4853464"/>
            <a:ext cx="28078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E1F0DE-FBD3-414B-9485-E78F73017EB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81F71-DCBE-E341-8582-597921162F0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3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7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0" i="0" kern="1200" cap="non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2365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1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3460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4651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5746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3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740">
          <p15:clr>
            <a:srgbClr val="F26B43"/>
          </p15:clr>
        </p15:guide>
        <p15:guide id="4" pos="392">
          <p15:clr>
            <a:srgbClr val="F26B43"/>
          </p15:clr>
        </p15:guide>
        <p15:guide id="5" orient="horz" pos="16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6C13A-5F16-08DB-C181-0E1099298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C8F1-FCE7-2B36-14A6-D295FF4EB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" y="1757600"/>
            <a:ext cx="6013343" cy="9221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Upper Midwest/Great Plains Region Update </a:t>
            </a:r>
            <a:br>
              <a:rPr lang="en-US" sz="2400" b="1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Minor Markets Overview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412CC3-9CAC-D733-277B-7EB68674ABC1}"/>
              </a:ext>
            </a:extLst>
          </p:cNvPr>
          <p:cNvSpPr/>
          <p:nvPr/>
        </p:nvSpPr>
        <p:spPr>
          <a:xfrm>
            <a:off x="403860" y="182880"/>
            <a:ext cx="1668780" cy="327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60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CB364-2A94-C84B-B689-2CE5387DB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2BD7806-C6C3-F3B7-F39D-0AF73CED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4" y="252281"/>
            <a:ext cx="8931451" cy="5355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New and improved Market Intelligence webcast series for 2026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6FC4D-63A0-7ABC-DAA2-F5B9578C8F67}"/>
              </a:ext>
            </a:extLst>
          </p:cNvPr>
          <p:cNvSpPr txBox="1"/>
          <p:nvPr/>
        </p:nvSpPr>
        <p:spPr>
          <a:xfrm>
            <a:off x="77638" y="4774966"/>
            <a:ext cx="906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DCDEE0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CDEE0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DDFCE5-0160-860F-82BC-30DCF0B56519}"/>
              </a:ext>
            </a:extLst>
          </p:cNvPr>
          <p:cNvSpPr/>
          <p:nvPr/>
        </p:nvSpPr>
        <p:spPr>
          <a:xfrm>
            <a:off x="3318575" y="1667859"/>
            <a:ext cx="2564969" cy="306774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32F6D-65CD-08E7-62C0-010B07A9B932}"/>
              </a:ext>
            </a:extLst>
          </p:cNvPr>
          <p:cNvSpPr txBox="1"/>
          <p:nvPr/>
        </p:nvSpPr>
        <p:spPr>
          <a:xfrm>
            <a:off x="3318575" y="1182025"/>
            <a:ext cx="250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Regional Webcasts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7DBF9D-5D12-FA3F-A3AE-A5BDC2F76DCD}"/>
              </a:ext>
            </a:extLst>
          </p:cNvPr>
          <p:cNvSpPr txBox="1"/>
          <p:nvPr/>
        </p:nvSpPr>
        <p:spPr>
          <a:xfrm>
            <a:off x="3318574" y="1637214"/>
            <a:ext cx="256496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2025 Format (32)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9 regions 4x/year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Carolinas, Deserts/Mountains, Florida, Midwest, Northeast/Mid-Atlantic, Southeast, Texas, West Coast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B0C3F-D84A-EAB2-2725-101C89BA7484}"/>
              </a:ext>
            </a:extLst>
          </p:cNvPr>
          <p:cNvSpPr txBox="1"/>
          <p:nvPr/>
        </p:nvSpPr>
        <p:spPr>
          <a:xfrm>
            <a:off x="3347633" y="2617436"/>
            <a:ext cx="256496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New 2026 Format (36)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9 regions 4x/year*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California, Florida, Midwest (East), Midwest (West), Northeast, Pacific &amp; Mountain West, South Atlantic, South Central, Southeast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AB7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*9 regions will be split into “major” markets and “minor” markets. Major markets will have ~40 minute shows while minor markets will have ~15 minute shows.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AB7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(Refer to next slide for map)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7E8866-C193-8A59-47CB-43B04B193385}"/>
              </a:ext>
            </a:extLst>
          </p:cNvPr>
          <p:cNvSpPr txBox="1"/>
          <p:nvPr/>
        </p:nvSpPr>
        <p:spPr>
          <a:xfrm>
            <a:off x="441845" y="1177131"/>
            <a:ext cx="292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U.S. &amp; Macro Webcasts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9FBA03-C425-0C37-3D05-B9BF90C1D505}"/>
              </a:ext>
            </a:extLst>
          </p:cNvPr>
          <p:cNvSpPr/>
          <p:nvPr/>
        </p:nvSpPr>
        <p:spPr>
          <a:xfrm>
            <a:off x="649136" y="1667859"/>
            <a:ext cx="2564969" cy="306774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F788B-CB12-0417-032E-C755CC11AFD4}"/>
              </a:ext>
            </a:extLst>
          </p:cNvPr>
          <p:cNvSpPr txBox="1"/>
          <p:nvPr/>
        </p:nvSpPr>
        <p:spPr>
          <a:xfrm>
            <a:off x="610391" y="1669501"/>
            <a:ext cx="26269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2025 Format (6)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4 U.S. updates/year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macroeconomic updates/year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21CD1-854C-ECDE-7A2E-C7F75AE587F3}"/>
              </a:ext>
            </a:extLst>
          </p:cNvPr>
          <p:cNvSpPr txBox="1"/>
          <p:nvPr/>
        </p:nvSpPr>
        <p:spPr>
          <a:xfrm>
            <a:off x="610391" y="2606710"/>
            <a:ext cx="26074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New 2026 Format (7)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5 U.S. updates/year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macroeconomic updates/year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EF2CEBD-596D-4D80-7E36-B0349EDB73DD}"/>
              </a:ext>
            </a:extLst>
          </p:cNvPr>
          <p:cNvSpPr/>
          <p:nvPr/>
        </p:nvSpPr>
        <p:spPr>
          <a:xfrm>
            <a:off x="6003655" y="1667859"/>
            <a:ext cx="2564969" cy="306774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0056DC-4112-9973-3166-8B36F7F85BFF}"/>
              </a:ext>
            </a:extLst>
          </p:cNvPr>
          <p:cNvSpPr txBox="1"/>
          <p:nvPr/>
        </p:nvSpPr>
        <p:spPr>
          <a:xfrm>
            <a:off x="6003655" y="1182025"/>
            <a:ext cx="250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Specialty Webcasts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DB93D0-3FFE-99B1-F2FC-EEE008CB2937}"/>
              </a:ext>
            </a:extLst>
          </p:cNvPr>
          <p:cNvSpPr txBox="1"/>
          <p:nvPr/>
        </p:nvSpPr>
        <p:spPr>
          <a:xfrm>
            <a:off x="5968640" y="1628496"/>
            <a:ext cx="256496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2025 Format (5)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research topics/year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3 student housing updates/year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CA8C5C-D900-2867-2DCA-506DB72C7FD0}"/>
              </a:ext>
            </a:extLst>
          </p:cNvPr>
          <p:cNvSpPr txBox="1"/>
          <p:nvPr/>
        </p:nvSpPr>
        <p:spPr>
          <a:xfrm>
            <a:off x="6032714" y="2617436"/>
            <a:ext cx="25649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New 2026 Format (11)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6 special research topics/year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3 industry trend topics/year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(new webcast mini-series)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student housing updates/year</a:t>
            </a:r>
          </a:p>
        </p:txBody>
      </p:sp>
    </p:spTree>
    <p:extLst>
      <p:ext uri="{BB962C8B-B14F-4D97-AF65-F5344CB8AC3E}">
        <p14:creationId xmlns:p14="http://schemas.microsoft.com/office/powerpoint/2010/main" val="47528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F2CA4-7285-2473-41EB-33BA07330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18DDE5-D2C3-76C0-F5E2-12BD61DF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4" y="252281"/>
            <a:ext cx="8931451" cy="5355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New and improved Market Intelligence webcast series regions for 2026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D94EA-A6AC-4F6D-CE41-DA989486C288}"/>
              </a:ext>
            </a:extLst>
          </p:cNvPr>
          <p:cNvSpPr txBox="1"/>
          <p:nvPr/>
        </p:nvSpPr>
        <p:spPr>
          <a:xfrm>
            <a:off x="77638" y="4774966"/>
            <a:ext cx="906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DCDEE0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CDEE0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AC85A4-A57F-EC41-A55E-ED8B766E66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765" t="15317" r="11513" b="15932"/>
          <a:stretch>
            <a:fillRect/>
          </a:stretch>
        </p:blipFill>
        <p:spPr>
          <a:xfrm>
            <a:off x="1635144" y="1165827"/>
            <a:ext cx="5951349" cy="3725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8E13A6-88A9-960F-5A54-B2B21E6ABE83}"/>
              </a:ext>
            </a:extLst>
          </p:cNvPr>
          <p:cNvSpPr txBox="1"/>
          <p:nvPr/>
        </p:nvSpPr>
        <p:spPr>
          <a:xfrm>
            <a:off x="-41380" y="1072327"/>
            <a:ext cx="2073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6BCEB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Pacific &amp; Mountain West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56BCEB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AZ, CO, ID, MT, NM, NV, OR, UT, WA, WY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3BD39-F624-7569-C461-79A94042C0CD}"/>
              </a:ext>
            </a:extLst>
          </p:cNvPr>
          <p:cNvSpPr txBox="1"/>
          <p:nvPr/>
        </p:nvSpPr>
        <p:spPr>
          <a:xfrm>
            <a:off x="611745" y="2819351"/>
            <a:ext cx="89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F476F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California 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EF476F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02876-7D86-8CE3-7F88-1846FD72E97E}"/>
              </a:ext>
            </a:extLst>
          </p:cNvPr>
          <p:cNvSpPr txBox="1"/>
          <p:nvPr/>
        </p:nvSpPr>
        <p:spPr>
          <a:xfrm>
            <a:off x="3606141" y="923541"/>
            <a:ext cx="21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3D483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Upper Midwest/Great Plains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3D483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IA, IL, KS, MN, MO, ND, NE, SD, WI 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83D483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C1C1D-73FE-C260-13C5-70B73326FA92}"/>
              </a:ext>
            </a:extLst>
          </p:cNvPr>
          <p:cNvSpPr txBox="1"/>
          <p:nvPr/>
        </p:nvSpPr>
        <p:spPr>
          <a:xfrm>
            <a:off x="5333122" y="1479837"/>
            <a:ext cx="187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73B4C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Great Lakes/Ohio Valley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73B4C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KY, IN, MI, OH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073B4C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03455-20E3-EF89-CC19-26FAD30C4EEF}"/>
              </a:ext>
            </a:extLst>
          </p:cNvPr>
          <p:cNvSpPr txBox="1"/>
          <p:nvPr/>
        </p:nvSpPr>
        <p:spPr>
          <a:xfrm>
            <a:off x="7183025" y="923541"/>
            <a:ext cx="1747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6D6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Northeast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6D6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CT, MA, ME, NH, NJ, NY, PA, RI, VT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403AB-3446-0912-9DDD-EC540A6E9E5C}"/>
              </a:ext>
            </a:extLst>
          </p:cNvPr>
          <p:cNvSpPr txBox="1"/>
          <p:nvPr/>
        </p:nvSpPr>
        <p:spPr>
          <a:xfrm>
            <a:off x="7188654" y="2923647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987DB7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South Atlantic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987DB7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D.C., DE, MD, NC, VA, WV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542B49-6E4A-6EE3-5B67-359BA27551E2}"/>
              </a:ext>
            </a:extLst>
          </p:cNvPr>
          <p:cNvSpPr txBox="1"/>
          <p:nvPr/>
        </p:nvSpPr>
        <p:spPr>
          <a:xfrm>
            <a:off x="5386928" y="4384304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78C6B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Florida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78C6B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936F96-6E0D-1EE1-408A-BFFA5EEB4CE9}"/>
              </a:ext>
            </a:extLst>
          </p:cNvPr>
          <p:cNvSpPr txBox="1"/>
          <p:nvPr/>
        </p:nvSpPr>
        <p:spPr>
          <a:xfrm>
            <a:off x="6694989" y="3577563"/>
            <a:ext cx="1032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C637F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Southeast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637F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AL, GA, MS, SC, TN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B876B-C301-6B23-B42F-14C3BBF87C5E}"/>
              </a:ext>
            </a:extLst>
          </p:cNvPr>
          <p:cNvSpPr txBox="1"/>
          <p:nvPr/>
        </p:nvSpPr>
        <p:spPr>
          <a:xfrm>
            <a:off x="2692034" y="4402205"/>
            <a:ext cx="1168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4B869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South Central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4B869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AR, LA, OK, TX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E58DFB-57EC-4E46-6545-506A45226E8E}"/>
              </a:ext>
            </a:extLst>
          </p:cNvPr>
          <p:cNvGrpSpPr/>
          <p:nvPr/>
        </p:nvGrpSpPr>
        <p:grpSpPr>
          <a:xfrm>
            <a:off x="1508144" y="2861505"/>
            <a:ext cx="570398" cy="189398"/>
            <a:chOff x="1508144" y="2861505"/>
            <a:chExt cx="570398" cy="18939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A7BCAE5-FBEA-C081-541D-38C9F517382A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EF476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69797-C587-403E-D8D7-3A9EC5D4A6BB}"/>
                </a:ext>
              </a:extLst>
            </p:cNvPr>
            <p:cNvCxnSpPr>
              <a:stCxn id="7" idx="3"/>
              <a:endCxn id="31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B0B68F-85B3-EDBC-6DB7-6A07BDBCB0CD}"/>
              </a:ext>
            </a:extLst>
          </p:cNvPr>
          <p:cNvGrpSpPr/>
          <p:nvPr/>
        </p:nvGrpSpPr>
        <p:grpSpPr>
          <a:xfrm rot="3474281">
            <a:off x="1645206" y="1636615"/>
            <a:ext cx="570398" cy="189398"/>
            <a:chOff x="1508144" y="2861505"/>
            <a:chExt cx="570398" cy="18939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DF89BEC-CF66-9077-DFB6-A38448F40270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56BC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7F81B7-D4FC-C934-C266-FF8D86AFD0DA}"/>
                </a:ext>
              </a:extLst>
            </p:cNvPr>
            <p:cNvCxnSpPr>
              <a:endCxn id="36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77F51D-6B2C-AE85-B153-8459D3470F80}"/>
              </a:ext>
            </a:extLst>
          </p:cNvPr>
          <p:cNvGrpSpPr/>
          <p:nvPr/>
        </p:nvGrpSpPr>
        <p:grpSpPr>
          <a:xfrm rot="5400000">
            <a:off x="4404002" y="1504156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29B527C-0D9C-F253-A6EF-5BF459A859ED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34CDF4-C351-167A-87E4-3E5018B240BD}"/>
                </a:ext>
              </a:extLst>
            </p:cNvPr>
            <p:cNvCxnSpPr>
              <a:endCxn id="39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8BD3A9-6764-B5A2-F0D0-0EA43FDDB00D}"/>
              </a:ext>
            </a:extLst>
          </p:cNvPr>
          <p:cNvGrpSpPr/>
          <p:nvPr/>
        </p:nvGrpSpPr>
        <p:grpSpPr>
          <a:xfrm rot="6750014">
            <a:off x="5703365" y="2109964"/>
            <a:ext cx="570398" cy="189398"/>
            <a:chOff x="1508144" y="2861505"/>
            <a:chExt cx="570398" cy="189398"/>
          </a:xfrm>
          <a:solidFill>
            <a:srgbClr val="073B4C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9BF84E3-FD45-8FFB-8767-DBB5E3454AE7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88D83DA-4B30-5B94-AEB0-56BA40233C21}"/>
                </a:ext>
              </a:extLst>
            </p:cNvPr>
            <p:cNvCxnSpPr>
              <a:endCxn id="42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BD719A-E59D-FE30-7F4B-CF6BFA881F84}"/>
              </a:ext>
            </a:extLst>
          </p:cNvPr>
          <p:cNvGrpSpPr/>
          <p:nvPr/>
        </p:nvGrpSpPr>
        <p:grpSpPr>
          <a:xfrm rot="7540086">
            <a:off x="7131726" y="1543449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718901D-833E-A37B-A30C-B598A07432FC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06D6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F126489-46E2-A416-EB71-8A93778DD9AB}"/>
                </a:ext>
              </a:extLst>
            </p:cNvPr>
            <p:cNvCxnSpPr>
              <a:endCxn id="45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7A3607-3A58-C3B0-2AF3-7CD3FCBC5B6E}"/>
              </a:ext>
            </a:extLst>
          </p:cNvPr>
          <p:cNvGrpSpPr/>
          <p:nvPr/>
        </p:nvGrpSpPr>
        <p:grpSpPr>
          <a:xfrm rot="10800000">
            <a:off x="6600290" y="3056117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F813CE7-BB4C-3596-F6D8-A16F59F2A279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987D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737938B-F8E2-0C00-245E-1579BE5FFEE9}"/>
                </a:ext>
              </a:extLst>
            </p:cNvPr>
            <p:cNvCxnSpPr>
              <a:endCxn id="48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BDF1112-9C88-5DA6-A584-2D57D10AFBD4}"/>
              </a:ext>
            </a:extLst>
          </p:cNvPr>
          <p:cNvGrpSpPr/>
          <p:nvPr/>
        </p:nvGrpSpPr>
        <p:grpSpPr>
          <a:xfrm rot="10800000">
            <a:off x="6131154" y="3677664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6D2837-2AB9-B61F-16F5-149CFBE439C6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0C63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EF1939B-0716-3C12-6098-77518486AC09}"/>
                </a:ext>
              </a:extLst>
            </p:cNvPr>
            <p:cNvCxnSpPr>
              <a:endCxn id="51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BB79CD-1ECB-90DF-A0C1-8AD93B7EAE2D}"/>
              </a:ext>
            </a:extLst>
          </p:cNvPr>
          <p:cNvGrpSpPr/>
          <p:nvPr/>
        </p:nvGrpSpPr>
        <p:grpSpPr>
          <a:xfrm>
            <a:off x="6039393" y="4428105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47333E3-C294-D493-CA3F-17DCE551DA7B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F78C6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D0B9402-A769-A4B4-50C3-1A21DFEA5BCB}"/>
                </a:ext>
              </a:extLst>
            </p:cNvPr>
            <p:cNvCxnSpPr>
              <a:endCxn id="55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F23BFAA-3E78-16F8-6CC6-48735E1E7133}"/>
              </a:ext>
            </a:extLst>
          </p:cNvPr>
          <p:cNvGrpSpPr/>
          <p:nvPr/>
        </p:nvGrpSpPr>
        <p:grpSpPr>
          <a:xfrm rot="19043029">
            <a:off x="3731201" y="4228469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25664AF-1447-15D9-752B-0C6318D0237D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FFD1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19D5927-5564-A767-4CCC-D3868BB93FD4}"/>
                </a:ext>
              </a:extLst>
            </p:cNvPr>
            <p:cNvCxnSpPr>
              <a:endCxn id="59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267A6C-3ED6-B492-705E-3AC9E3409B23}"/>
              </a:ext>
            </a:extLst>
          </p:cNvPr>
          <p:cNvSpPr txBox="1"/>
          <p:nvPr/>
        </p:nvSpPr>
        <p:spPr>
          <a:xfrm>
            <a:off x="76609" y="3874645"/>
            <a:ext cx="2628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252125"/>
                </a:solidFill>
                <a:effectLst/>
                <a:highlight>
                  <a:srgbClr val="FFD166"/>
                </a:highlight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Note: Regions are RealPage-defined and may not overlap with other regional definitions from Census, BLS, etc.</a:t>
            </a:r>
          </a:p>
        </p:txBody>
      </p:sp>
    </p:spTree>
    <p:extLst>
      <p:ext uri="{BB962C8B-B14F-4D97-AF65-F5344CB8AC3E}">
        <p14:creationId xmlns:p14="http://schemas.microsoft.com/office/powerpoint/2010/main" val="22542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1E0C5-206A-7C3E-B011-AF2AE1489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89C16A-1311-ECA4-337C-749FF50007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24" r="22041"/>
          <a:stretch>
            <a:fillRect/>
          </a:stretch>
        </p:blipFill>
        <p:spPr>
          <a:xfrm>
            <a:off x="165993" y="440901"/>
            <a:ext cx="4004200" cy="4345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4BE786-D260-F0BE-67F5-071BF5B0CD94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A97FF7-6DA4-45D2-8D51-3729D8784044}"/>
              </a:ext>
            </a:extLst>
          </p:cNvPr>
          <p:cNvSpPr txBox="1">
            <a:spLocks/>
          </p:cNvSpPr>
          <p:nvPr/>
        </p:nvSpPr>
        <p:spPr>
          <a:xfrm>
            <a:off x="4209918" y="1660506"/>
            <a:ext cx="4931362" cy="1466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Upper Midwest/Great Plains Region: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Secondary/Tertiary (Minor) Metro Areas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D7E56-EDF3-7A1B-4E11-D079966CE2A0}"/>
              </a:ext>
            </a:extLst>
          </p:cNvPr>
          <p:cNvSpPr txBox="1"/>
          <p:nvPr/>
        </p:nvSpPr>
        <p:spPr>
          <a:xfrm>
            <a:off x="4723493" y="2956995"/>
            <a:ext cx="44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dirty="0">
                <a:solidFill>
                  <a:srgbClr val="7030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Great Plains Markets</a:t>
            </a:r>
          </a:p>
          <a:p>
            <a:pPr defTabSz="685800"/>
            <a:r>
              <a:rPr lang="en-US" sz="1000" dirty="0">
                <a:solidFill>
                  <a:srgbClr val="7030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Fargo, Lawrence, Lincoln, Sioux Falls, Wichita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2159F-511B-2A22-A753-6E04FD995A57}"/>
              </a:ext>
            </a:extLst>
          </p:cNvPr>
          <p:cNvSpPr txBox="1"/>
          <p:nvPr/>
        </p:nvSpPr>
        <p:spPr>
          <a:xfrm>
            <a:off x="4723492" y="3711752"/>
            <a:ext cx="44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dirty="0">
                <a:solidFill>
                  <a:schemeClr val="accent3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Heartland Markets</a:t>
            </a:r>
          </a:p>
          <a:p>
            <a:pPr defTabSz="685800"/>
            <a:r>
              <a:rPr lang="en-US" sz="1000" dirty="0">
                <a:solidFill>
                  <a:schemeClr val="accent3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Champaign/Urbana, Davenport, Springfield (MO)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23742A-1AFB-308B-E971-81F6F1DA9D58}"/>
              </a:ext>
            </a:extLst>
          </p:cNvPr>
          <p:cNvSpPr/>
          <p:nvPr/>
        </p:nvSpPr>
        <p:spPr>
          <a:xfrm>
            <a:off x="1878288" y="1269853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586323-69F0-293C-C011-1A0FA01DDE52}"/>
              </a:ext>
            </a:extLst>
          </p:cNvPr>
          <p:cNvSpPr/>
          <p:nvPr/>
        </p:nvSpPr>
        <p:spPr>
          <a:xfrm>
            <a:off x="3205669" y="2899395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0B6C05-98E0-47FA-A1DA-63E67FE1D26A}"/>
              </a:ext>
            </a:extLst>
          </p:cNvPr>
          <p:cNvSpPr/>
          <p:nvPr/>
        </p:nvSpPr>
        <p:spPr>
          <a:xfrm>
            <a:off x="2168093" y="3772850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544CA7-5A0C-FFB8-5101-5A80C26327FB}"/>
              </a:ext>
            </a:extLst>
          </p:cNvPr>
          <p:cNvSpPr/>
          <p:nvPr/>
        </p:nvSpPr>
        <p:spPr>
          <a:xfrm>
            <a:off x="1878288" y="3110179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543C82-5D41-EC5D-A1F2-4B61C931E497}"/>
              </a:ext>
            </a:extLst>
          </p:cNvPr>
          <p:cNvSpPr/>
          <p:nvPr/>
        </p:nvSpPr>
        <p:spPr>
          <a:xfrm>
            <a:off x="1878288" y="2278367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4E1BBE-20D6-0E24-E4FB-0E2F6F9F031D}"/>
              </a:ext>
            </a:extLst>
          </p:cNvPr>
          <p:cNvSpPr/>
          <p:nvPr/>
        </p:nvSpPr>
        <p:spPr>
          <a:xfrm>
            <a:off x="1763088" y="4077608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43DEEC-B851-7E28-FA54-1DABC47D7C5E}"/>
              </a:ext>
            </a:extLst>
          </p:cNvPr>
          <p:cNvSpPr/>
          <p:nvPr/>
        </p:nvSpPr>
        <p:spPr>
          <a:xfrm>
            <a:off x="3873326" y="3254407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5B82FED-499E-C93B-C78B-CBD5E393650B}"/>
              </a:ext>
            </a:extLst>
          </p:cNvPr>
          <p:cNvSpPr/>
          <p:nvPr/>
        </p:nvSpPr>
        <p:spPr>
          <a:xfrm>
            <a:off x="2726697" y="4248636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4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C5624-F2DF-A8A1-8470-C998D583D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49D1CE-28E1-3377-EDF3-6454243BC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49655"/>
              </p:ext>
            </p:extLst>
          </p:nvPr>
        </p:nvGraphicFramePr>
        <p:xfrm>
          <a:off x="3161988" y="1661012"/>
          <a:ext cx="2464229" cy="2072960"/>
        </p:xfrm>
        <a:graphic>
          <a:graphicData uri="http://schemas.openxmlformats.org/drawingml/2006/table">
            <a:tbl>
              <a:tblPr/>
              <a:tblGrid>
                <a:gridCol w="717104">
                  <a:extLst>
                    <a:ext uri="{9D8B030D-6E8A-4147-A177-3AD203B41FA5}">
                      <a16:colId xmlns:a16="http://schemas.microsoft.com/office/drawing/2014/main" val="3916653621"/>
                    </a:ext>
                  </a:extLst>
                </a:gridCol>
                <a:gridCol w="855615">
                  <a:extLst>
                    <a:ext uri="{9D8B030D-6E8A-4147-A177-3AD203B41FA5}">
                      <a16:colId xmlns:a16="http://schemas.microsoft.com/office/drawing/2014/main" val="1490352840"/>
                    </a:ext>
                  </a:extLst>
                </a:gridCol>
                <a:gridCol w="891510">
                  <a:extLst>
                    <a:ext uri="{9D8B030D-6E8A-4147-A177-3AD203B41FA5}">
                      <a16:colId xmlns:a16="http://schemas.microsoft.com/office/drawing/2014/main" val="4145336037"/>
                    </a:ext>
                  </a:extLst>
                </a:gridCol>
              </a:tblGrid>
              <a:tr h="260642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Annual Supply / Demand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32327"/>
                  </a:ext>
                </a:extLst>
              </a:tr>
              <a:tr h="375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Absorption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7088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906173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-148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860233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869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555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98698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1,845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6.0%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2,353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1880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751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1,146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9945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3,628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2.3%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4,202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14707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367K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1.8%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303K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71052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96CCE8-144B-4222-62CE-2AC149177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97389"/>
              </p:ext>
            </p:extLst>
          </p:nvPr>
        </p:nvGraphicFramePr>
        <p:xfrm>
          <a:off x="5630399" y="1661012"/>
          <a:ext cx="3120075" cy="2072960"/>
        </p:xfrm>
        <a:graphic>
          <a:graphicData uri="http://schemas.openxmlformats.org/drawingml/2006/table">
            <a:tbl>
              <a:tblPr/>
              <a:tblGrid>
                <a:gridCol w="1161675">
                  <a:extLst>
                    <a:ext uri="{9D8B030D-6E8A-4147-A177-3AD203B41FA5}">
                      <a16:colId xmlns:a16="http://schemas.microsoft.com/office/drawing/2014/main" val="717006125"/>
                    </a:ext>
                  </a:extLst>
                </a:gridCol>
                <a:gridCol w="844849">
                  <a:extLst>
                    <a:ext uri="{9D8B030D-6E8A-4147-A177-3AD203B41FA5}">
                      <a16:colId xmlns:a16="http://schemas.microsoft.com/office/drawing/2014/main" val="3038288747"/>
                    </a:ext>
                  </a:extLst>
                </a:gridCol>
                <a:gridCol w="1113551">
                  <a:extLst>
                    <a:ext uri="{9D8B030D-6E8A-4147-A177-3AD203B41FA5}">
                      <a16:colId xmlns:a16="http://schemas.microsoft.com/office/drawing/2014/main" val="858097618"/>
                    </a:ext>
                  </a:extLst>
                </a:gridCol>
              </a:tblGrid>
              <a:tr h="260642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Change (Rents &amp; Occupancy)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018648"/>
                  </a:ext>
                </a:extLst>
              </a:tr>
              <a:tr h="375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Effective Rent </a:t>
                      </a:r>
                    </a:p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3964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979691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97.2%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-1.1%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51287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-0.7%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845397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4967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4.6%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95.2%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114717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94.9%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0.6%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1653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-0.5%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94.9%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-0.2%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43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832D9C-CDBB-4446-AAC0-02708BC59D46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52ED9A-4AB5-2E3A-3F0E-CFBDCB8299CF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1B314C"/>
                </a:solidFill>
              </a:rPr>
              <a:t>Upper Midwest/Great Plains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as of 1Q26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E60CD9-EF72-3B09-1E65-6AB949E81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392857"/>
              </p:ext>
            </p:extLst>
          </p:nvPr>
        </p:nvGraphicFramePr>
        <p:xfrm>
          <a:off x="237600" y="1661012"/>
          <a:ext cx="2928571" cy="2072960"/>
        </p:xfrm>
        <a:graphic>
          <a:graphicData uri="http://schemas.openxmlformats.org/drawingml/2006/table">
            <a:tbl>
              <a:tblPr/>
              <a:tblGrid>
                <a:gridCol w="2130305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798266">
                  <a:extLst>
                    <a:ext uri="{9D8B030D-6E8A-4147-A177-3AD203B41FA5}">
                      <a16:colId xmlns:a16="http://schemas.microsoft.com/office/drawing/2014/main" val="3351520963"/>
                    </a:ext>
                  </a:extLst>
                </a:gridCol>
              </a:tblGrid>
              <a:tr h="63640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1Q26 Actuals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Existing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Units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Fargo, ND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39,228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Lawrence, KS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13,347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8341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Lincoln, 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36,748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708841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Sioux Falls, SD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32,398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7631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Wichita, KS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39,583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10909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Plains Avg.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161,304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83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20.3m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79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9F9078C-0811-1A8E-3720-25DBE7EDBC72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Great Plains Metros</a:t>
            </a:r>
          </a:p>
        </p:txBody>
      </p:sp>
    </p:spTree>
    <p:extLst>
      <p:ext uri="{BB962C8B-B14F-4D97-AF65-F5344CB8AC3E}">
        <p14:creationId xmlns:p14="http://schemas.microsoft.com/office/powerpoint/2010/main" val="40206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8870E-308B-AB36-1F90-7D948649E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C20267-1B53-6EDE-D554-7E6E776E983B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0515E3-3A37-0106-0E69-A70A20EB6F58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>
              <a:defRPr/>
            </a:pPr>
            <a:r>
              <a:rPr lang="en-US" sz="1600" b="1" dirty="0">
                <a:solidFill>
                  <a:srgbClr val="1B314C"/>
                </a:solidFill>
              </a:rPr>
              <a:t>Upper Midwest/Great Plains: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Forecast as of April 2026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9C291-4231-2471-3A39-0E26C6B4D4B8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1600" b="1" dirty="0">
                <a:solidFill>
                  <a:schemeClr val="accent3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Great Plains Metros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CCE25D-905D-5B51-D8AC-C8A4EA68A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54601"/>
              </p:ext>
            </p:extLst>
          </p:nvPr>
        </p:nvGraphicFramePr>
        <p:xfrm>
          <a:off x="1369236" y="1705268"/>
          <a:ext cx="6249599" cy="2072960"/>
        </p:xfrm>
        <a:graphic>
          <a:graphicData uri="http://schemas.openxmlformats.org/drawingml/2006/table">
            <a:tbl>
              <a:tblPr/>
              <a:tblGrid>
                <a:gridCol w="2086749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972015">
                  <a:extLst>
                    <a:ext uri="{9D8B030D-6E8A-4147-A177-3AD203B41FA5}">
                      <a16:colId xmlns:a16="http://schemas.microsoft.com/office/drawing/2014/main" val="4007107676"/>
                    </a:ext>
                  </a:extLst>
                </a:gridCol>
                <a:gridCol w="1173600">
                  <a:extLst>
                    <a:ext uri="{9D8B030D-6E8A-4147-A177-3AD203B41FA5}">
                      <a16:colId xmlns:a16="http://schemas.microsoft.com/office/drawing/2014/main" val="1021031498"/>
                    </a:ext>
                  </a:extLst>
                </a:gridCol>
                <a:gridCol w="2017235">
                  <a:extLst>
                    <a:ext uri="{9D8B030D-6E8A-4147-A177-3AD203B41FA5}">
                      <a16:colId xmlns:a16="http://schemas.microsoft.com/office/drawing/2014/main" val="1114879083"/>
                    </a:ext>
                  </a:extLst>
                </a:gridCol>
              </a:tblGrid>
              <a:tr h="260642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Forecast as of Apr. 2026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2026 Forecast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375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Effective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Rent Chg. (Annual Avg.)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1074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Fargo, ND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Lawrence, KS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6456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Lincoln, 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496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80207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Sioux Falls, SD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420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743191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Wichita, KS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4113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Plains Avg.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1,459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0.9%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83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310K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1.5%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0.7%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98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34E25-6D08-193E-DEEC-BD9268226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6EB8BE-E328-3DDE-1C79-6C68DFA9F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24838"/>
              </p:ext>
            </p:extLst>
          </p:nvPr>
        </p:nvGraphicFramePr>
        <p:xfrm>
          <a:off x="5624997" y="1661012"/>
          <a:ext cx="3120075" cy="1989386"/>
        </p:xfrm>
        <a:graphic>
          <a:graphicData uri="http://schemas.openxmlformats.org/drawingml/2006/table">
            <a:tbl>
              <a:tblPr/>
              <a:tblGrid>
                <a:gridCol w="1161675">
                  <a:extLst>
                    <a:ext uri="{9D8B030D-6E8A-4147-A177-3AD203B41FA5}">
                      <a16:colId xmlns:a16="http://schemas.microsoft.com/office/drawing/2014/main" val="2046930270"/>
                    </a:ext>
                  </a:extLst>
                </a:gridCol>
                <a:gridCol w="844849">
                  <a:extLst>
                    <a:ext uri="{9D8B030D-6E8A-4147-A177-3AD203B41FA5}">
                      <a16:colId xmlns:a16="http://schemas.microsoft.com/office/drawing/2014/main" val="3733856585"/>
                    </a:ext>
                  </a:extLst>
                </a:gridCol>
                <a:gridCol w="1113551">
                  <a:extLst>
                    <a:ext uri="{9D8B030D-6E8A-4147-A177-3AD203B41FA5}">
                      <a16:colId xmlns:a16="http://schemas.microsoft.com/office/drawing/2014/main" val="1469878866"/>
                    </a:ext>
                  </a:extLst>
                </a:gridCol>
              </a:tblGrid>
              <a:tr h="311887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Change (Rents &amp; Occupancy)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646489"/>
                  </a:ext>
                </a:extLst>
              </a:tr>
              <a:tr h="44964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Effective Rent </a:t>
                      </a:r>
                    </a:p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369760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5.8%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97.2%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42838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96.7%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65692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96.4%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391917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2.4%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96.7%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0.6%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282387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-0.5%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94.9%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-0.2%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9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08289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6BDD19-8050-2DB7-BAA0-8BBDF5F84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900012"/>
              </p:ext>
            </p:extLst>
          </p:nvPr>
        </p:nvGraphicFramePr>
        <p:xfrm>
          <a:off x="3176978" y="1661012"/>
          <a:ext cx="2464229" cy="1989386"/>
        </p:xfrm>
        <a:graphic>
          <a:graphicData uri="http://schemas.openxmlformats.org/drawingml/2006/table">
            <a:tbl>
              <a:tblPr/>
              <a:tblGrid>
                <a:gridCol w="717104">
                  <a:extLst>
                    <a:ext uri="{9D8B030D-6E8A-4147-A177-3AD203B41FA5}">
                      <a16:colId xmlns:a16="http://schemas.microsoft.com/office/drawing/2014/main" val="2613681602"/>
                    </a:ext>
                  </a:extLst>
                </a:gridCol>
                <a:gridCol w="855615">
                  <a:extLst>
                    <a:ext uri="{9D8B030D-6E8A-4147-A177-3AD203B41FA5}">
                      <a16:colId xmlns:a16="http://schemas.microsoft.com/office/drawing/2014/main" val="1496804696"/>
                    </a:ext>
                  </a:extLst>
                </a:gridCol>
                <a:gridCol w="891510">
                  <a:extLst>
                    <a:ext uri="{9D8B030D-6E8A-4147-A177-3AD203B41FA5}">
                      <a16:colId xmlns:a16="http://schemas.microsoft.com/office/drawing/2014/main" val="2303717796"/>
                    </a:ext>
                  </a:extLst>
                </a:gridCol>
              </a:tblGrid>
              <a:tr h="311887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Annual Supply / Demand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994065"/>
                  </a:ext>
                </a:extLst>
              </a:tr>
              <a:tr h="44964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Absorption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96616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20808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448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771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105983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299793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933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1.2%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1,135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31837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367K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1.8%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303K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9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371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6AACE1-9ACB-3E7D-90F8-5A2928E92BA1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7E1B76-BC05-0491-B8AA-D75645CEC60D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Upper Midwest/Great Plains: 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Data </a:t>
            </a:r>
            <a:r>
              <a:rPr lang="en-US" sz="1100" dirty="0">
                <a:solidFill>
                  <a:srgbClr val="1B314C"/>
                </a:solidFill>
              </a:rPr>
              <a:t>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s of 1Q26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E200FF-ECFB-C254-73C6-EA98ED1D1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262224"/>
              </p:ext>
            </p:extLst>
          </p:nvPr>
        </p:nvGraphicFramePr>
        <p:xfrm>
          <a:off x="237600" y="1661012"/>
          <a:ext cx="2928571" cy="1989387"/>
        </p:xfrm>
        <a:graphic>
          <a:graphicData uri="http://schemas.openxmlformats.org/drawingml/2006/table">
            <a:tbl>
              <a:tblPr/>
              <a:tblGrid>
                <a:gridCol w="2130305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798266">
                  <a:extLst>
                    <a:ext uri="{9D8B030D-6E8A-4147-A177-3AD203B41FA5}">
                      <a16:colId xmlns:a16="http://schemas.microsoft.com/office/drawing/2014/main" val="3351520963"/>
                    </a:ext>
                  </a:extLst>
                </a:gridCol>
              </a:tblGrid>
              <a:tr h="7615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1Q26 Actuals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Existing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Units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Champaign-Urbana, 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27,680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Davenport, 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22,829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76312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Springfield, MO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25,856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109095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Heartland Avg.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76,365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40215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20.3m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9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504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223D56-2E58-2F85-EDD7-BBEB2CB9EA56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>
                <a:solidFill>
                  <a:srgbClr val="7030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Heartland Metros</a:t>
            </a:r>
          </a:p>
        </p:txBody>
      </p:sp>
    </p:spTree>
    <p:extLst>
      <p:ext uri="{BB962C8B-B14F-4D97-AF65-F5344CB8AC3E}">
        <p14:creationId xmlns:p14="http://schemas.microsoft.com/office/powerpoint/2010/main" val="27872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21327-1FA6-3EBF-26ED-BA5006BBB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39D652-6F87-067F-6083-BD5DA72E4727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98E7DC-3F6F-18EA-55DF-BE105D8F3F5D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>
              <a:defRPr/>
            </a:pPr>
            <a:r>
              <a:rPr lang="en-US" sz="1600" b="1" dirty="0">
                <a:solidFill>
                  <a:srgbClr val="1B314C"/>
                </a:solidFill>
              </a:rPr>
              <a:t>Upper Midwest/Great Plains: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Forecast as of April 2026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484835-BD09-9E2A-4B0C-092E6D8E85FF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>
                <a:solidFill>
                  <a:srgbClr val="7030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Heartland Metros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FF1FC4-D16C-8988-7FE2-7CE864959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61997"/>
              </p:ext>
            </p:extLst>
          </p:nvPr>
        </p:nvGraphicFramePr>
        <p:xfrm>
          <a:off x="1369236" y="1705268"/>
          <a:ext cx="6249599" cy="1923532"/>
        </p:xfrm>
        <a:graphic>
          <a:graphicData uri="http://schemas.openxmlformats.org/drawingml/2006/table">
            <a:tbl>
              <a:tblPr/>
              <a:tblGrid>
                <a:gridCol w="2086749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972015">
                  <a:extLst>
                    <a:ext uri="{9D8B030D-6E8A-4147-A177-3AD203B41FA5}">
                      <a16:colId xmlns:a16="http://schemas.microsoft.com/office/drawing/2014/main" val="4007107676"/>
                    </a:ext>
                  </a:extLst>
                </a:gridCol>
                <a:gridCol w="1173600">
                  <a:extLst>
                    <a:ext uri="{9D8B030D-6E8A-4147-A177-3AD203B41FA5}">
                      <a16:colId xmlns:a16="http://schemas.microsoft.com/office/drawing/2014/main" val="1021031498"/>
                    </a:ext>
                  </a:extLst>
                </a:gridCol>
                <a:gridCol w="2017235">
                  <a:extLst>
                    <a:ext uri="{9D8B030D-6E8A-4147-A177-3AD203B41FA5}">
                      <a16:colId xmlns:a16="http://schemas.microsoft.com/office/drawing/2014/main" val="1114879083"/>
                    </a:ext>
                  </a:extLst>
                </a:gridCol>
              </a:tblGrid>
              <a:tr h="301563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Forecast as of Apr. 2026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2026 Forecast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434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Effective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Rent Chg. (Annual Avg.)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10744"/>
                  </a:ext>
                </a:extLst>
              </a:tr>
              <a:tr h="23744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Champaign-Urbana, 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4.1%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3744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Davenport, 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743191"/>
                  </a:ext>
                </a:extLst>
              </a:tr>
              <a:tr h="23744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Springfield, MO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658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41139"/>
                  </a:ext>
                </a:extLst>
              </a:tr>
              <a:tr h="23744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Heartland Avg.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775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2.8%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838"/>
                  </a:ext>
                </a:extLst>
              </a:tr>
              <a:tr h="23744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310K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1.5%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0.7%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64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B9223-B0DC-01BB-2197-AC1A2EB06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DBFBB5-D987-F122-95ED-8C4DF60CF2D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3438756"/>
            <a:ext cx="9144000" cy="1331364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Q&amp;A + Appendix slides</a:t>
            </a:r>
            <a:endParaRPr lang="en-US" sz="24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EAFFA8-6F6C-900A-6C2F-85FED779FA35}"/>
              </a:ext>
            </a:extLst>
          </p:cNvPr>
          <p:cNvGrpSpPr/>
          <p:nvPr/>
        </p:nvGrpSpPr>
        <p:grpSpPr>
          <a:xfrm>
            <a:off x="2651715" y="942976"/>
            <a:ext cx="3686290" cy="2243828"/>
            <a:chOff x="3535619" y="1257300"/>
            <a:chExt cx="4915053" cy="299177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0AEA376-6554-1361-D68E-1AE0D0B4D5D3}"/>
                </a:ext>
              </a:extLst>
            </p:cNvPr>
            <p:cNvSpPr/>
            <p:nvPr/>
          </p:nvSpPr>
          <p:spPr>
            <a:xfrm>
              <a:off x="6449962" y="1514168"/>
              <a:ext cx="1612490" cy="1730477"/>
            </a:xfrm>
            <a:custGeom>
              <a:avLst/>
              <a:gdLst>
                <a:gd name="connsiteX0" fmla="*/ 216309 w 1612490"/>
                <a:gd name="connsiteY0" fmla="*/ 235974 h 1730477"/>
                <a:gd name="connsiteX1" fmla="*/ 1199535 w 1612490"/>
                <a:gd name="connsiteY1" fmla="*/ 0 h 1730477"/>
                <a:gd name="connsiteX2" fmla="*/ 1612490 w 1612490"/>
                <a:gd name="connsiteY2" fmla="*/ 727587 h 1730477"/>
                <a:gd name="connsiteX3" fmla="*/ 1514167 w 1612490"/>
                <a:gd name="connsiteY3" fmla="*/ 1484671 h 1730477"/>
                <a:gd name="connsiteX4" fmla="*/ 1032387 w 1612490"/>
                <a:gd name="connsiteY4" fmla="*/ 1730477 h 1730477"/>
                <a:gd name="connsiteX5" fmla="*/ 108155 w 1612490"/>
                <a:gd name="connsiteY5" fmla="*/ 1465006 h 1730477"/>
                <a:gd name="connsiteX6" fmla="*/ 0 w 1612490"/>
                <a:gd name="connsiteY6" fmla="*/ 629264 h 1730477"/>
                <a:gd name="connsiteX7" fmla="*/ 216309 w 1612490"/>
                <a:gd name="connsiteY7" fmla="*/ 235974 h 173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2490" h="1730477">
                  <a:moveTo>
                    <a:pt x="216309" y="235974"/>
                  </a:moveTo>
                  <a:lnTo>
                    <a:pt x="1199535" y="0"/>
                  </a:lnTo>
                  <a:lnTo>
                    <a:pt x="1612490" y="727587"/>
                  </a:lnTo>
                  <a:lnTo>
                    <a:pt x="1514167" y="1484671"/>
                  </a:lnTo>
                  <a:lnTo>
                    <a:pt x="1032387" y="1730477"/>
                  </a:lnTo>
                  <a:lnTo>
                    <a:pt x="108155" y="1465006"/>
                  </a:lnTo>
                  <a:lnTo>
                    <a:pt x="0" y="629264"/>
                  </a:lnTo>
                  <a:lnTo>
                    <a:pt x="216309" y="2359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E9E9E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E0AF35-9BE8-CB32-D6DA-56118FD349A7}"/>
                </a:ext>
              </a:extLst>
            </p:cNvPr>
            <p:cNvSpPr/>
            <p:nvPr/>
          </p:nvSpPr>
          <p:spPr>
            <a:xfrm>
              <a:off x="4178710" y="2015613"/>
              <a:ext cx="1612490" cy="1730477"/>
            </a:xfrm>
            <a:custGeom>
              <a:avLst/>
              <a:gdLst>
                <a:gd name="connsiteX0" fmla="*/ 216309 w 1612490"/>
                <a:gd name="connsiteY0" fmla="*/ 235974 h 1730477"/>
                <a:gd name="connsiteX1" fmla="*/ 1199535 w 1612490"/>
                <a:gd name="connsiteY1" fmla="*/ 0 h 1730477"/>
                <a:gd name="connsiteX2" fmla="*/ 1612490 w 1612490"/>
                <a:gd name="connsiteY2" fmla="*/ 727587 h 1730477"/>
                <a:gd name="connsiteX3" fmla="*/ 1514167 w 1612490"/>
                <a:gd name="connsiteY3" fmla="*/ 1484671 h 1730477"/>
                <a:gd name="connsiteX4" fmla="*/ 1032387 w 1612490"/>
                <a:gd name="connsiteY4" fmla="*/ 1730477 h 1730477"/>
                <a:gd name="connsiteX5" fmla="*/ 108155 w 1612490"/>
                <a:gd name="connsiteY5" fmla="*/ 1465006 h 1730477"/>
                <a:gd name="connsiteX6" fmla="*/ 0 w 1612490"/>
                <a:gd name="connsiteY6" fmla="*/ 629264 h 1730477"/>
                <a:gd name="connsiteX7" fmla="*/ 216309 w 1612490"/>
                <a:gd name="connsiteY7" fmla="*/ 235974 h 173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2490" h="1730477">
                  <a:moveTo>
                    <a:pt x="216309" y="235974"/>
                  </a:moveTo>
                  <a:lnTo>
                    <a:pt x="1199535" y="0"/>
                  </a:lnTo>
                  <a:lnTo>
                    <a:pt x="1612490" y="727587"/>
                  </a:lnTo>
                  <a:lnTo>
                    <a:pt x="1514167" y="1484671"/>
                  </a:lnTo>
                  <a:lnTo>
                    <a:pt x="1032387" y="1730477"/>
                  </a:lnTo>
                  <a:lnTo>
                    <a:pt x="108155" y="1465006"/>
                  </a:lnTo>
                  <a:lnTo>
                    <a:pt x="0" y="629264"/>
                  </a:lnTo>
                  <a:lnTo>
                    <a:pt x="216309" y="2359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E9E9E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grpSp>
          <p:nvGrpSpPr>
            <p:cNvPr id="6" name="Graphic 3">
              <a:extLst>
                <a:ext uri="{FF2B5EF4-FFF2-40B4-BE49-F238E27FC236}">
                  <a16:creationId xmlns:a16="http://schemas.microsoft.com/office/drawing/2014/main" id="{AE2BD466-B487-6116-4EAA-4432EA790798}"/>
                </a:ext>
              </a:extLst>
            </p:cNvPr>
            <p:cNvGrpSpPr/>
            <p:nvPr/>
          </p:nvGrpSpPr>
          <p:grpSpPr>
            <a:xfrm>
              <a:off x="3535619" y="1257300"/>
              <a:ext cx="4915053" cy="2991771"/>
              <a:chOff x="3638472" y="1540438"/>
              <a:chExt cx="4915053" cy="2991771"/>
            </a:xfrm>
            <a:solidFill>
              <a:srgbClr val="5F6673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E9A8F3E-8839-EC73-7206-FB4BDBBAACD4}"/>
                  </a:ext>
                </a:extLst>
              </p:cNvPr>
              <p:cNvSpPr/>
              <p:nvPr/>
            </p:nvSpPr>
            <p:spPr>
              <a:xfrm>
                <a:off x="3638472" y="2074683"/>
                <a:ext cx="2671224" cy="2457526"/>
              </a:xfrm>
              <a:custGeom>
                <a:avLst/>
                <a:gdLst>
                  <a:gd name="connsiteX0" fmla="*/ 2350678 w 2671224"/>
                  <a:gd name="connsiteY0" fmla="*/ 0 h 2457526"/>
                  <a:gd name="connsiteX1" fmla="*/ 320547 w 2671224"/>
                  <a:gd name="connsiteY1" fmla="*/ 0 h 2457526"/>
                  <a:gd name="connsiteX2" fmla="*/ 0 w 2671224"/>
                  <a:gd name="connsiteY2" fmla="*/ 320547 h 2457526"/>
                  <a:gd name="connsiteX3" fmla="*/ 0 w 2671224"/>
                  <a:gd name="connsiteY3" fmla="*/ 2457527 h 2457526"/>
                  <a:gd name="connsiteX4" fmla="*/ 534245 w 2671224"/>
                  <a:gd name="connsiteY4" fmla="*/ 2136980 h 2457526"/>
                  <a:gd name="connsiteX5" fmla="*/ 2350678 w 2671224"/>
                  <a:gd name="connsiteY5" fmla="*/ 2136980 h 2457526"/>
                  <a:gd name="connsiteX6" fmla="*/ 2671225 w 2671224"/>
                  <a:gd name="connsiteY6" fmla="*/ 1816433 h 2457526"/>
                  <a:gd name="connsiteX7" fmla="*/ 2671225 w 2671224"/>
                  <a:gd name="connsiteY7" fmla="*/ 320547 h 2457526"/>
                  <a:gd name="connsiteX8" fmla="*/ 2350678 w 2671224"/>
                  <a:gd name="connsiteY8" fmla="*/ 0 h 2457526"/>
                  <a:gd name="connsiteX9" fmla="*/ 1834597 w 2671224"/>
                  <a:gd name="connsiteY9" fmla="*/ 1469174 h 2457526"/>
                  <a:gd name="connsiteX10" fmla="*/ 1892295 w 2671224"/>
                  <a:gd name="connsiteY10" fmla="*/ 1526872 h 2457526"/>
                  <a:gd name="connsiteX11" fmla="*/ 1892915 w 2671224"/>
                  <a:gd name="connsiteY11" fmla="*/ 1677978 h 2457526"/>
                  <a:gd name="connsiteX12" fmla="*/ 1816433 w 2671224"/>
                  <a:gd name="connsiteY12" fmla="*/ 1709584 h 2457526"/>
                  <a:gd name="connsiteX13" fmla="*/ 1682871 w 2671224"/>
                  <a:gd name="connsiteY13" fmla="*/ 1620899 h 2457526"/>
                  <a:gd name="connsiteX14" fmla="*/ 942855 w 2671224"/>
                  <a:gd name="connsiteY14" fmla="*/ 1468554 h 2457526"/>
                  <a:gd name="connsiteX15" fmla="*/ 854792 w 2671224"/>
                  <a:gd name="connsiteY15" fmla="*/ 1175339 h 2457526"/>
                  <a:gd name="connsiteX16" fmla="*/ 854792 w 2671224"/>
                  <a:gd name="connsiteY16" fmla="*/ 961641 h 2457526"/>
                  <a:gd name="connsiteX17" fmla="*/ 1389037 w 2671224"/>
                  <a:gd name="connsiteY17" fmla="*/ 427396 h 2457526"/>
                  <a:gd name="connsiteX18" fmla="*/ 1923282 w 2671224"/>
                  <a:gd name="connsiteY18" fmla="*/ 961641 h 2457526"/>
                  <a:gd name="connsiteX19" fmla="*/ 1834597 w 2671224"/>
                  <a:gd name="connsiteY19" fmla="*/ 1469174 h 245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71224" h="2457526">
                    <a:moveTo>
                      <a:pt x="2350678" y="0"/>
                    </a:moveTo>
                    <a:lnTo>
                      <a:pt x="320547" y="0"/>
                    </a:lnTo>
                    <a:cubicBezTo>
                      <a:pt x="143514" y="0"/>
                      <a:pt x="0" y="143509"/>
                      <a:pt x="0" y="320547"/>
                    </a:cubicBezTo>
                    <a:lnTo>
                      <a:pt x="0" y="2457527"/>
                    </a:lnTo>
                    <a:lnTo>
                      <a:pt x="534245" y="2136980"/>
                    </a:lnTo>
                    <a:lnTo>
                      <a:pt x="2350678" y="2136980"/>
                    </a:lnTo>
                    <a:cubicBezTo>
                      <a:pt x="2527716" y="2136980"/>
                      <a:pt x="2671225" y="1993471"/>
                      <a:pt x="2671225" y="1816433"/>
                    </a:cubicBezTo>
                    <a:lnTo>
                      <a:pt x="2671225" y="320547"/>
                    </a:lnTo>
                    <a:cubicBezTo>
                      <a:pt x="2671225" y="143509"/>
                      <a:pt x="2527716" y="0"/>
                      <a:pt x="2350678" y="0"/>
                    </a:cubicBezTo>
                    <a:close/>
                    <a:moveTo>
                      <a:pt x="1834597" y="1469174"/>
                    </a:moveTo>
                    <a:lnTo>
                      <a:pt x="1892295" y="1526872"/>
                    </a:lnTo>
                    <a:cubicBezTo>
                      <a:pt x="1934191" y="1568426"/>
                      <a:pt x="1934469" y="1636082"/>
                      <a:pt x="1892915" y="1677978"/>
                    </a:cubicBezTo>
                    <a:cubicBezTo>
                      <a:pt x="1872699" y="1698365"/>
                      <a:pt x="1845143" y="1709755"/>
                      <a:pt x="1816433" y="1709584"/>
                    </a:cubicBezTo>
                    <a:cubicBezTo>
                      <a:pt x="1764077" y="1709584"/>
                      <a:pt x="1745912" y="1682871"/>
                      <a:pt x="1682871" y="1620899"/>
                    </a:cubicBezTo>
                    <a:cubicBezTo>
                      <a:pt x="1436456" y="1783181"/>
                      <a:pt x="1105139" y="1714969"/>
                      <a:pt x="942855" y="1468554"/>
                    </a:cubicBezTo>
                    <a:cubicBezTo>
                      <a:pt x="885525" y="1381493"/>
                      <a:pt x="854914" y="1279570"/>
                      <a:pt x="854792" y="1175339"/>
                    </a:cubicBezTo>
                    <a:lnTo>
                      <a:pt x="854792" y="961641"/>
                    </a:lnTo>
                    <a:cubicBezTo>
                      <a:pt x="854792" y="666588"/>
                      <a:pt x="1093984" y="427396"/>
                      <a:pt x="1389037" y="427396"/>
                    </a:cubicBezTo>
                    <a:cubicBezTo>
                      <a:pt x="1684090" y="427396"/>
                      <a:pt x="1923282" y="666588"/>
                      <a:pt x="1923282" y="961641"/>
                    </a:cubicBezTo>
                    <a:cubicBezTo>
                      <a:pt x="1923282" y="1175339"/>
                      <a:pt x="1941446" y="1307832"/>
                      <a:pt x="1834597" y="146917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E56FB63-442E-D81F-129E-C386A2D8310B}"/>
                  </a:ext>
                </a:extLst>
              </p:cNvPr>
              <p:cNvSpPr/>
              <p:nvPr/>
            </p:nvSpPr>
            <p:spPr>
              <a:xfrm>
                <a:off x="4706962" y="2715775"/>
                <a:ext cx="642563" cy="853886"/>
              </a:xfrm>
              <a:custGeom>
                <a:avLst/>
                <a:gdLst>
                  <a:gd name="connsiteX0" fmla="*/ 320547 w 642563"/>
                  <a:gd name="connsiteY0" fmla="*/ 2 h 853886"/>
                  <a:gd name="connsiteX1" fmla="*/ 0 w 642563"/>
                  <a:gd name="connsiteY1" fmla="*/ 320549 h 853886"/>
                  <a:gd name="connsiteX2" fmla="*/ 0 w 642563"/>
                  <a:gd name="connsiteY2" fmla="*/ 534247 h 853886"/>
                  <a:gd name="connsiteX3" fmla="*/ 321455 w 642563"/>
                  <a:gd name="connsiteY3" fmla="*/ 853886 h 853886"/>
                  <a:gd name="connsiteX4" fmla="*/ 458382 w 642563"/>
                  <a:gd name="connsiteY4" fmla="*/ 822739 h 853886"/>
                  <a:gd name="connsiteX5" fmla="*/ 351533 w 642563"/>
                  <a:gd name="connsiteY5" fmla="*/ 715890 h 853886"/>
                  <a:gd name="connsiteX6" fmla="*/ 351533 w 642563"/>
                  <a:gd name="connsiteY6" fmla="*/ 564165 h 853886"/>
                  <a:gd name="connsiteX7" fmla="*/ 503259 w 642563"/>
                  <a:gd name="connsiteY7" fmla="*/ 564165 h 853886"/>
                  <a:gd name="connsiteX8" fmla="*/ 610108 w 642563"/>
                  <a:gd name="connsiteY8" fmla="*/ 671013 h 853886"/>
                  <a:gd name="connsiteX9" fmla="*/ 642162 w 642563"/>
                  <a:gd name="connsiteY9" fmla="*/ 319480 h 853886"/>
                  <a:gd name="connsiteX10" fmla="*/ 320547 w 642563"/>
                  <a:gd name="connsiteY10" fmla="*/ 2 h 853886"/>
                  <a:gd name="connsiteX11" fmla="*/ 320547 w 642563"/>
                  <a:gd name="connsiteY11" fmla="*/ 2 h 85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563" h="853886">
                    <a:moveTo>
                      <a:pt x="320547" y="2"/>
                    </a:moveTo>
                    <a:cubicBezTo>
                      <a:pt x="143509" y="2"/>
                      <a:pt x="0" y="143511"/>
                      <a:pt x="0" y="320549"/>
                    </a:cubicBezTo>
                    <a:lnTo>
                      <a:pt x="0" y="534247"/>
                    </a:lnTo>
                    <a:cubicBezTo>
                      <a:pt x="502" y="711274"/>
                      <a:pt x="144417" y="854388"/>
                      <a:pt x="321455" y="853886"/>
                    </a:cubicBezTo>
                    <a:cubicBezTo>
                      <a:pt x="368832" y="853757"/>
                      <a:pt x="415600" y="843115"/>
                      <a:pt x="458382" y="822739"/>
                    </a:cubicBezTo>
                    <a:lnTo>
                      <a:pt x="351533" y="715890"/>
                    </a:lnTo>
                    <a:cubicBezTo>
                      <a:pt x="309638" y="673994"/>
                      <a:pt x="309638" y="606060"/>
                      <a:pt x="351533" y="564165"/>
                    </a:cubicBezTo>
                    <a:cubicBezTo>
                      <a:pt x="393429" y="522269"/>
                      <a:pt x="461363" y="522269"/>
                      <a:pt x="503259" y="564165"/>
                    </a:cubicBezTo>
                    <a:lnTo>
                      <a:pt x="610108" y="671013"/>
                    </a:lnTo>
                    <a:cubicBezTo>
                      <a:pt x="648573" y="588740"/>
                      <a:pt x="642162" y="558822"/>
                      <a:pt x="642162" y="319480"/>
                    </a:cubicBezTo>
                    <a:cubicBezTo>
                      <a:pt x="641575" y="142453"/>
                      <a:pt x="497585" y="-586"/>
                      <a:pt x="320547" y="2"/>
                    </a:cubicBezTo>
                    <a:cubicBezTo>
                      <a:pt x="320547" y="2"/>
                      <a:pt x="320547" y="2"/>
                      <a:pt x="320547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245AE2ED-C371-8957-42FC-05AF62BADA02}"/>
                  </a:ext>
                </a:extLst>
              </p:cNvPr>
              <p:cNvSpPr/>
              <p:nvPr/>
            </p:nvSpPr>
            <p:spPr>
              <a:xfrm>
                <a:off x="7130297" y="2362107"/>
                <a:ext cx="282081" cy="353670"/>
              </a:xfrm>
              <a:custGeom>
                <a:avLst/>
                <a:gdLst>
                  <a:gd name="connsiteX0" fmla="*/ 0 w 282081"/>
                  <a:gd name="connsiteY0" fmla="*/ 353670 h 353670"/>
                  <a:gd name="connsiteX1" fmla="*/ 282081 w 282081"/>
                  <a:gd name="connsiteY1" fmla="*/ 353670 h 353670"/>
                  <a:gd name="connsiteX2" fmla="*/ 141041 w 282081"/>
                  <a:gd name="connsiteY2" fmla="*/ 0 h 353670"/>
                  <a:gd name="connsiteX3" fmla="*/ 0 w 282081"/>
                  <a:gd name="connsiteY3" fmla="*/ 353670 h 35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081" h="353670">
                    <a:moveTo>
                      <a:pt x="0" y="353670"/>
                    </a:moveTo>
                    <a:lnTo>
                      <a:pt x="282081" y="353670"/>
                    </a:lnTo>
                    <a:lnTo>
                      <a:pt x="141041" y="0"/>
                    </a:lnTo>
                    <a:lnTo>
                      <a:pt x="0" y="353670"/>
                    </a:lnTo>
                    <a:close/>
                  </a:path>
                </a:pathLst>
              </a:custGeom>
              <a:solidFill>
                <a:schemeClr val="accent5"/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25B062FE-C095-010C-FE10-D8EE7BB13F63}"/>
                  </a:ext>
                </a:extLst>
              </p:cNvPr>
              <p:cNvSpPr/>
              <p:nvPr/>
            </p:nvSpPr>
            <p:spPr>
              <a:xfrm>
                <a:off x="5882301" y="1540438"/>
                <a:ext cx="2671224" cy="2457526"/>
              </a:xfrm>
              <a:custGeom>
                <a:avLst/>
                <a:gdLst>
                  <a:gd name="connsiteX0" fmla="*/ 2350678 w 2671224"/>
                  <a:gd name="connsiteY0" fmla="*/ 0 h 2457526"/>
                  <a:gd name="connsiteX1" fmla="*/ 320547 w 2671224"/>
                  <a:gd name="connsiteY1" fmla="*/ 0 h 2457526"/>
                  <a:gd name="connsiteX2" fmla="*/ 0 w 2671224"/>
                  <a:gd name="connsiteY2" fmla="*/ 320547 h 2457526"/>
                  <a:gd name="connsiteX3" fmla="*/ 106849 w 2671224"/>
                  <a:gd name="connsiteY3" fmla="*/ 320547 h 2457526"/>
                  <a:gd name="connsiteX4" fmla="*/ 641094 w 2671224"/>
                  <a:gd name="connsiteY4" fmla="*/ 854792 h 2457526"/>
                  <a:gd name="connsiteX5" fmla="*/ 641094 w 2671224"/>
                  <a:gd name="connsiteY5" fmla="*/ 2136980 h 2457526"/>
                  <a:gd name="connsiteX6" fmla="*/ 2136980 w 2671224"/>
                  <a:gd name="connsiteY6" fmla="*/ 2136980 h 2457526"/>
                  <a:gd name="connsiteX7" fmla="*/ 2671225 w 2671224"/>
                  <a:gd name="connsiteY7" fmla="*/ 2457527 h 2457526"/>
                  <a:gd name="connsiteX8" fmla="*/ 2671225 w 2671224"/>
                  <a:gd name="connsiteY8" fmla="*/ 320547 h 2457526"/>
                  <a:gd name="connsiteX9" fmla="*/ 2350678 w 2671224"/>
                  <a:gd name="connsiteY9" fmla="*/ 0 h 2457526"/>
                  <a:gd name="connsiteX10" fmla="*/ 1717063 w 2671224"/>
                  <a:gd name="connsiteY10" fmla="*/ 1642269 h 2457526"/>
                  <a:gd name="connsiteX11" fmla="*/ 1610214 w 2671224"/>
                  <a:gd name="connsiteY11" fmla="*/ 1389037 h 2457526"/>
                  <a:gd name="connsiteX12" fmla="*/ 1162517 w 2671224"/>
                  <a:gd name="connsiteY12" fmla="*/ 1389037 h 2457526"/>
                  <a:gd name="connsiteX13" fmla="*/ 1055668 w 2671224"/>
                  <a:gd name="connsiteY13" fmla="*/ 1642269 h 2457526"/>
                  <a:gd name="connsiteX14" fmla="*/ 916764 w 2671224"/>
                  <a:gd name="connsiteY14" fmla="*/ 1702104 h 2457526"/>
                  <a:gd name="connsiteX15" fmla="*/ 856929 w 2671224"/>
                  <a:gd name="connsiteY15" fmla="*/ 1563201 h 2457526"/>
                  <a:gd name="connsiteX16" fmla="*/ 1284325 w 2671224"/>
                  <a:gd name="connsiteY16" fmla="*/ 494711 h 2457526"/>
                  <a:gd name="connsiteX17" fmla="*/ 1422972 w 2671224"/>
                  <a:gd name="connsiteY17" fmla="*/ 434619 h 2457526"/>
                  <a:gd name="connsiteX18" fmla="*/ 1483064 w 2671224"/>
                  <a:gd name="connsiteY18" fmla="*/ 494711 h 2457526"/>
                  <a:gd name="connsiteX19" fmla="*/ 1910460 w 2671224"/>
                  <a:gd name="connsiteY19" fmla="*/ 1563201 h 2457526"/>
                  <a:gd name="connsiteX20" fmla="*/ 1824040 w 2671224"/>
                  <a:gd name="connsiteY20" fmla="*/ 1687156 h 2457526"/>
                  <a:gd name="connsiteX21" fmla="*/ 1717063 w 2671224"/>
                  <a:gd name="connsiteY21" fmla="*/ 1642269 h 245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224" h="2457526">
                    <a:moveTo>
                      <a:pt x="2350678" y="0"/>
                    </a:moveTo>
                    <a:lnTo>
                      <a:pt x="320547" y="0"/>
                    </a:lnTo>
                    <a:cubicBezTo>
                      <a:pt x="143509" y="0"/>
                      <a:pt x="0" y="143509"/>
                      <a:pt x="0" y="320547"/>
                    </a:cubicBezTo>
                    <a:lnTo>
                      <a:pt x="106849" y="320547"/>
                    </a:lnTo>
                    <a:cubicBezTo>
                      <a:pt x="401902" y="320547"/>
                      <a:pt x="641094" y="559739"/>
                      <a:pt x="641094" y="854792"/>
                    </a:cubicBezTo>
                    <a:lnTo>
                      <a:pt x="641094" y="2136980"/>
                    </a:lnTo>
                    <a:lnTo>
                      <a:pt x="2136980" y="2136980"/>
                    </a:lnTo>
                    <a:lnTo>
                      <a:pt x="2671225" y="2457527"/>
                    </a:lnTo>
                    <a:lnTo>
                      <a:pt x="2671225" y="320547"/>
                    </a:lnTo>
                    <a:cubicBezTo>
                      <a:pt x="2671225" y="143509"/>
                      <a:pt x="2527716" y="0"/>
                      <a:pt x="2350678" y="0"/>
                    </a:cubicBezTo>
                    <a:close/>
                    <a:moveTo>
                      <a:pt x="1717063" y="1642269"/>
                    </a:moveTo>
                    <a:lnTo>
                      <a:pt x="1610214" y="1389037"/>
                    </a:lnTo>
                    <a:lnTo>
                      <a:pt x="1162517" y="1389037"/>
                    </a:lnTo>
                    <a:lnTo>
                      <a:pt x="1055668" y="1642269"/>
                    </a:lnTo>
                    <a:cubicBezTo>
                      <a:pt x="1033839" y="1697147"/>
                      <a:pt x="971642" y="1723934"/>
                      <a:pt x="916764" y="1702104"/>
                    </a:cubicBezTo>
                    <a:cubicBezTo>
                      <a:pt x="861887" y="1680275"/>
                      <a:pt x="835100" y="1618078"/>
                      <a:pt x="856929" y="1563201"/>
                    </a:cubicBezTo>
                    <a:lnTo>
                      <a:pt x="1284325" y="494711"/>
                    </a:lnTo>
                    <a:cubicBezTo>
                      <a:pt x="1306015" y="439833"/>
                      <a:pt x="1368084" y="412929"/>
                      <a:pt x="1422972" y="434619"/>
                    </a:cubicBezTo>
                    <a:cubicBezTo>
                      <a:pt x="1450443" y="445475"/>
                      <a:pt x="1472208" y="467229"/>
                      <a:pt x="1483064" y="494711"/>
                    </a:cubicBezTo>
                    <a:lnTo>
                      <a:pt x="1910460" y="1563201"/>
                    </a:lnTo>
                    <a:cubicBezTo>
                      <a:pt x="1920824" y="1621294"/>
                      <a:pt x="1882134" y="1676792"/>
                      <a:pt x="1824040" y="1687156"/>
                    </a:cubicBezTo>
                    <a:cubicBezTo>
                      <a:pt x="1782658" y="1694539"/>
                      <a:pt x="1740784" y="1676973"/>
                      <a:pt x="1717063" y="164226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57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252125"/>
      </a:dk1>
      <a:lt1>
        <a:srgbClr val="FFFFFF"/>
      </a:lt1>
      <a:dk2>
        <a:srgbClr val="FFFFFF"/>
      </a:dk2>
      <a:lt2>
        <a:srgbClr val="FFFFFF"/>
      </a:lt2>
      <a:accent1>
        <a:srgbClr val="EE7755"/>
      </a:accent1>
      <a:accent2>
        <a:srgbClr val="1B314C"/>
      </a:accent2>
      <a:accent3>
        <a:srgbClr val="6AB7A0"/>
      </a:accent3>
      <a:accent4>
        <a:srgbClr val="655A64"/>
      </a:accent4>
      <a:accent5>
        <a:srgbClr val="F4B869"/>
      </a:accent5>
      <a:accent6>
        <a:srgbClr val="DCDEE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685800">
          <a:defRPr dirty="0" smtClean="0">
            <a:solidFill>
              <a:schemeClr val="accent6"/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PageStarter" id="{D42A2886-2857-4FC6-9F6F-AFEED83569EF}" vid="{09691F58-D08E-4905-BB8B-1D605285907D}"/>
    </a:ext>
  </a:extLst>
</a:theme>
</file>

<file path=ppt/theme/theme5.xml><?xml version="1.0" encoding="utf-8"?>
<a:theme xmlns:a="http://schemas.openxmlformats.org/drawingml/2006/main" name="7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Custom 1">
      <a:dk1>
        <a:srgbClr val="252125"/>
      </a:dk1>
      <a:lt1>
        <a:srgbClr val="FFFFFF"/>
      </a:lt1>
      <a:dk2>
        <a:srgbClr val="FFFFFF"/>
      </a:dk2>
      <a:lt2>
        <a:srgbClr val="FFFFFF"/>
      </a:lt2>
      <a:accent1>
        <a:srgbClr val="EE7755"/>
      </a:accent1>
      <a:accent2>
        <a:srgbClr val="1B314C"/>
      </a:accent2>
      <a:accent3>
        <a:srgbClr val="6AB7A0"/>
      </a:accent3>
      <a:accent4>
        <a:srgbClr val="655A64"/>
      </a:accent4>
      <a:accent5>
        <a:srgbClr val="F4B869"/>
      </a:accent5>
      <a:accent6>
        <a:srgbClr val="DCDEE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685800">
          <a:defRPr dirty="0" smtClean="0">
            <a:solidFill>
              <a:schemeClr val="accent6"/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PageStarter" id="{D42A2886-2857-4FC6-9F6F-AFEED83569EF}" vid="{09691F58-D08E-4905-BB8B-1D605285907D}"/>
    </a:ext>
  </a:extLst>
</a:theme>
</file>

<file path=ppt/theme/theme8.xml><?xml version="1.0" encoding="utf-8"?>
<a:theme xmlns:a="http://schemas.openxmlformats.org/drawingml/2006/main" name="9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Custom 1">
      <a:dk1>
        <a:srgbClr val="252125"/>
      </a:dk1>
      <a:lt1>
        <a:srgbClr val="FFFFFF"/>
      </a:lt1>
      <a:dk2>
        <a:srgbClr val="FFFFFF"/>
      </a:dk2>
      <a:lt2>
        <a:srgbClr val="FFFFFF"/>
      </a:lt2>
      <a:accent1>
        <a:srgbClr val="EE7755"/>
      </a:accent1>
      <a:accent2>
        <a:srgbClr val="1B314C"/>
      </a:accent2>
      <a:accent3>
        <a:srgbClr val="6AB7A0"/>
      </a:accent3>
      <a:accent4>
        <a:srgbClr val="655A64"/>
      </a:accent4>
      <a:accent5>
        <a:srgbClr val="F4B869"/>
      </a:accent5>
      <a:accent6>
        <a:srgbClr val="DCDEE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685800">
          <a:defRPr dirty="0" smtClean="0">
            <a:solidFill>
              <a:schemeClr val="accent6"/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PageStarter" id="{D42A2886-2857-4FC6-9F6F-AFEED83569EF}" vid="{09691F58-D08E-4905-BB8B-1D605285907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3f4e60-4b2a-4e69-a32d-995a12ca3abe">
      <Terms xmlns="http://schemas.microsoft.com/office/infopath/2007/PartnerControls"/>
    </lcf76f155ced4ddcb4097134ff3c332f>
    <TaxCatchAll xmlns="768a98c9-143f-4751-9fcf-acd26ca6724f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32AF9FD15FAE4D973D59C091F7EA03" ma:contentTypeVersion="15" ma:contentTypeDescription="Create a new document." ma:contentTypeScope="" ma:versionID="279f33e2e1fa92637277c0dc7f6f1863">
  <xsd:schema xmlns:xsd="http://www.w3.org/2001/XMLSchema" xmlns:xs="http://www.w3.org/2001/XMLSchema" xmlns:p="http://schemas.microsoft.com/office/2006/metadata/properties" xmlns:ns1="http://schemas.microsoft.com/sharepoint/v3" xmlns:ns2="613f4e60-4b2a-4e69-a32d-995a12ca3abe" xmlns:ns3="768a98c9-143f-4751-9fcf-acd26ca6724f" targetNamespace="http://schemas.microsoft.com/office/2006/metadata/properties" ma:root="true" ma:fieldsID="55fc021e0eabf574c59532fbe4c086bd" ns1:_="" ns2:_="" ns3:_="">
    <xsd:import namespace="http://schemas.microsoft.com/sharepoint/v3"/>
    <xsd:import namespace="613f4e60-4b2a-4e69-a32d-995a12ca3abe"/>
    <xsd:import namespace="768a98c9-143f-4751-9fcf-acd26ca672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f4e60-4b2a-4e69-a32d-995a12ca3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388605d-4f31-4187-81dd-a83e189482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a98c9-143f-4751-9fcf-acd26ca6724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30c211e-9ff5-42d1-ad65-3c771e32d76e}" ma:internalName="TaxCatchAll" ma:showField="CatchAllData" ma:web="768a98c9-143f-4751-9fcf-acd26ca672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9FAFFA-6B97-4984-9F94-617358853AEC}">
  <ds:schemaRefs>
    <ds:schemaRef ds:uri="1d81d74d-4e12-425b-8566-db9ebcf52869"/>
    <ds:schemaRef ds:uri="613f4e60-4b2a-4e69-a32d-995a12ca3abe"/>
    <ds:schemaRef ds:uri="768a98c9-143f-4751-9fcf-acd26ca6724f"/>
    <ds:schemaRef ds:uri="77092932-2227-4080-821e-59da3d681f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1DDE5BF-E9ED-4A6B-A5AF-00E23743FF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13f4e60-4b2a-4e69-a32d-995a12ca3abe"/>
    <ds:schemaRef ds:uri="768a98c9-143f-4751-9fcf-acd26ca672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2927E3-FB24-4210-AD4B-CECD8496E2D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6970c53-fc97-4c45-87e9-80615808800c}" enabled="1" method="Standard" siteId="{2c94bed6-d675-4d3d-a53b-7b461fd6acc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3473</TotalTime>
  <Words>968</Words>
  <Application>Microsoft Office PowerPoint</Application>
  <PresentationFormat>On-screen Show (16:9)</PresentationFormat>
  <Paragraphs>266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Arial Narrow</vt:lpstr>
      <vt:lpstr>Calibri</vt:lpstr>
      <vt:lpstr>Lato</vt:lpstr>
      <vt:lpstr>Lato Light</vt:lpstr>
      <vt:lpstr>4_COVERS AND SEGUE SLIDES</vt:lpstr>
      <vt:lpstr>5_COVERS AND SEGUE SLIDES</vt:lpstr>
      <vt:lpstr>6_COVERS AND SEGUE SLIDES</vt:lpstr>
      <vt:lpstr>Office Theme</vt:lpstr>
      <vt:lpstr>7_COVERS AND SEGUE SLIDES</vt:lpstr>
      <vt:lpstr>8_COVERS AND SEGUE SLIDES</vt:lpstr>
      <vt:lpstr>1_Office Theme</vt:lpstr>
      <vt:lpstr>9_COVERS AND SEGUE SLIDES</vt:lpstr>
      <vt:lpstr>2_Office Theme</vt:lpstr>
      <vt:lpstr>Upper Midwest/Great Plains Region Update  Minor Markets Overview</vt:lpstr>
      <vt:lpstr>New and improved Market Intelligence webcast series for 2026</vt:lpstr>
      <vt:lpstr>New and improved Market Intelligence webcast series regions for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 + Appendix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RealPage Data &amp; Analytics 2021 Strategy Session</dc:title>
  <dc:creator>Carl Whitaker</dc:creator>
  <cp:lastModifiedBy>Carl Whitaker</cp:lastModifiedBy>
  <cp:revision>11</cp:revision>
  <dcterms:created xsi:type="dcterms:W3CDTF">2021-10-11T13:29:26Z</dcterms:created>
  <dcterms:modified xsi:type="dcterms:W3CDTF">2026-05-04T20:34:18Z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0x0101008D32AF9FD15FAE4D973D59C091F7EA03</vt:lpwstr>
  </property>
  <property fmtid="{D5CDD505-2E9C-101B-9397-08002B2CF9AE}" pid="3" name="MSIP_Label_36970c53-fc97-4c45-87e9-80615808800c_Enabled">
    <vt:lpwstr>true</vt:lpwstr>
  </property>
  <property fmtid="{D5CDD505-2E9C-101B-9397-08002B2CF9AE}" pid="4" name="MSIP_Label_36970c53-fc97-4c45-87e9-80615808800c_SetDate">
    <vt:lpwstr>2021-12-06T03:15:15Z</vt:lpwstr>
  </property>
  <property fmtid="{D5CDD505-2E9C-101B-9397-08002B2CF9AE}" pid="5" name="MSIP_Label_36970c53-fc97-4c45-87e9-80615808800c_Method">
    <vt:lpwstr>Standard</vt:lpwstr>
  </property>
  <property fmtid="{D5CDD505-2E9C-101B-9397-08002B2CF9AE}" pid="6" name="MSIP_Label_36970c53-fc97-4c45-87e9-80615808800c_Name">
    <vt:lpwstr>Sensitive</vt:lpwstr>
  </property>
  <property fmtid="{D5CDD505-2E9C-101B-9397-08002B2CF9AE}" pid="7" name="MSIP_Label_36970c53-fc97-4c45-87e9-80615808800c_SiteId">
    <vt:lpwstr>2c94bed6-d675-4d3d-a53b-7b461fd6acc2</vt:lpwstr>
  </property>
  <property fmtid="{D5CDD505-2E9C-101B-9397-08002B2CF9AE}" pid="8" name="MSIP_Label_36970c53-fc97-4c45-87e9-80615808800c_ActionId">
    <vt:lpwstr>20a07c41-d574-4be9-b019-d3fdb2ee37b2</vt:lpwstr>
  </property>
  <property fmtid="{D5CDD505-2E9C-101B-9397-08002B2CF9AE}" pid="9" name="MSIP_Label_36970c53-fc97-4c45-87e9-80615808800c_ContentBits">
    <vt:lpwstr>3</vt:lpwstr>
  </property>
  <property fmtid="{D5CDD505-2E9C-101B-9397-08002B2CF9AE}" pid="10" name="MediaServiceImageTags">
    <vt:lpwstr/>
  </property>
</Properties>
</file>